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1.0.0-->
<p:presentation xmlns:a="http://schemas.openxmlformats.org/drawingml/2006/main" xmlns:r="http://schemas.openxmlformats.org/officeDocument/2006/relationships" xmlns:p="http://schemas.openxmlformats.org/presentationml/2006/main" saveSubsetFonts="1">
  <p:sldMasterIdLst>
    <p:sldMasterId r:id="rId1" id="2147483648"/>
  </p:sldMasterIdLst>
  <p:sldIdLst>
    <p:sldId r:id="rId7" id="257"/>
    <p:sldId r:id="rId8" id="258"/>
    <p:sldId r:id="rId9" id="259"/>
    <p:sldId r:id="rId10" id="260"/>
    <p:sldId r:id="rId11" id="261"/>
    <p:sldId r:id="rId12" id="262"/>
    <p:sldId r:id="rId13" id="263"/>
    <p:sldId r:id="rId14" id="264"/>
    <p:sldId r:id="rId15" id="265"/>
    <p:sldId r:id="rId16" id="266"/>
    <p:sldId r:id="rId17" id="267"/>
    <p:sldId r:id="rId18" id="268"/>
    <p:sldId r:id="rId19" id="269"/>
    <p:sldId r:id="rId20" id="270"/>
    <p:sldId r:id="rId21" id="271"/>
    <p:sldId r:id="rId22" id="272"/>
    <p:sldId r:id="rId23" id="273"/>
    <p:sldId r:id="rId24" id="274"/>
    <p:sldId r:id="rId25" id="275"/>
    <p:sldId r:id="rId26" id="276"/>
    <p:sldId r:id="rId27" id="277"/>
    <p:sldId r:id="rId28" id="278"/>
    <p:sldId r:id="rId29" id="279"/>
    <p:sldId r:id="rId30" id="280"/>
    <p:sldId r:id="rId31" id="281"/>
    <p:sldId r:id="rId32" id="282"/>
    <p:sldId r:id="rId33" id="283"/>
    <p:sldId r:id="rId34" id="284"/>
    <p:sldId r:id="rId35" id="285"/>
    <p:sldId r:id="rId36" id="286"/>
    <p:sldId r:id="rId37" id="287"/>
    <p:sldId r:id="rId38" id="288"/>
    <p:sldId r:id="rId39" id="289"/>
    <p:sldId r:id="rId40" id="290"/>
    <p:sldId r:id="rId41" id="291"/>
    <p:sldId r:id="rId42" id="292"/>
    <p:sldId r:id="rId43" id="293"/>
    <p:sldId r:id="rId44" id="294"/>
    <p:sldId r:id="rId45" id="295"/>
    <p:sldId r:id="rId46" id="296"/>
    <p:sldId r:id="rId47" id="297"/>
    <p:sldId r:id="rId48" id="298"/>
    <p:sldId r:id="rId49" id="299"/>
    <p:sldId r:id="rId50" id="300"/>
    <p:sldId r:id="rId51" id="301"/>
    <p:sldId r:id="rId52" id="302"/>
    <p:sldId r:id="rId53" id="303"/>
    <p:sldId r:id="rId54" id="304"/>
    <p:sldId r:id="rId55" id="305"/>
    <p:sldId r:id="rId56" id="306"/>
    <p:sldId r:id="rId57" id="307"/>
    <p:sldId r:id="rId58" id="308"/>
    <p:sldId r:id="rId59" id="309"/>
    <p:sldId r:id="rId60" id="310"/>
    <p:sldId r:id="rId61" id="311"/>
    <p:sldId r:id="rId62" id="312"/>
    <p:sldId r:id="rId63" id="313"/>
    <p:sldId r:id="rId64" id="314"/>
    <p:sldId r:id="rId65" id="315"/>
    <p:sldId r:id="rId66" id="316"/>
    <p:sldId r:id="rId67" id="317"/>
    <p:sldId r:id="rId68" id="318"/>
    <p:sldId r:id="rId69" id="319"/>
    <p:sldId r:id="rId70" id="320"/>
    <p:sldId r:id="rId71" id="321"/>
    <p:sldId r:id="rId72" id="322"/>
    <p:sldId r:id="rId73" id="323"/>
    <p:sldId r:id="rId74" id="324"/>
    <p:sldId r:id="rId75" id="325"/>
    <p:sldId r:id="rId76" id="326"/>
    <p:sldId r:id="rId77" id="327"/>
    <p:sldId r:id="rId78" id="328"/>
    <p:sldId r:id="rId79" id="329"/>
    <p:sldId r:id="rId80" id="330"/>
    <p:sldId r:id="rId81" id="331"/>
  </p:sldIdLst>
  <p:sldSz cx="9906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5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presProps" Target="presProps.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slide" Target="slides/slide26.xml" /><Relationship Id="rId33" Type="http://schemas.openxmlformats.org/officeDocument/2006/relationships/slide" Target="slides/slide27.xml" /><Relationship Id="rId34" Type="http://schemas.openxmlformats.org/officeDocument/2006/relationships/slide" Target="slides/slide28.xml" /><Relationship Id="rId35" Type="http://schemas.openxmlformats.org/officeDocument/2006/relationships/slide" Target="slides/slide29.xml" /><Relationship Id="rId36" Type="http://schemas.openxmlformats.org/officeDocument/2006/relationships/slide" Target="slides/slide30.xml" /><Relationship Id="rId37" Type="http://schemas.openxmlformats.org/officeDocument/2006/relationships/slide" Target="slides/slide31.xml" /><Relationship Id="rId38" Type="http://schemas.openxmlformats.org/officeDocument/2006/relationships/slide" Target="slides/slide32.xml" /><Relationship Id="rId39" Type="http://schemas.openxmlformats.org/officeDocument/2006/relationships/slide" Target="slides/slide33.xml" /><Relationship Id="rId4" Type="http://schemas.openxmlformats.org/officeDocument/2006/relationships/viewProps" Target="viewProps.xml" /><Relationship Id="rId40" Type="http://schemas.openxmlformats.org/officeDocument/2006/relationships/slide" Target="slides/slide34.xml" /><Relationship Id="rId41" Type="http://schemas.openxmlformats.org/officeDocument/2006/relationships/slide" Target="slides/slide35.xml" /><Relationship Id="rId42" Type="http://schemas.openxmlformats.org/officeDocument/2006/relationships/slide" Target="slides/slide36.xml" /><Relationship Id="rId43" Type="http://schemas.openxmlformats.org/officeDocument/2006/relationships/slide" Target="slides/slide37.xml" /><Relationship Id="rId44" Type="http://schemas.openxmlformats.org/officeDocument/2006/relationships/slide" Target="slides/slide38.xml" /><Relationship Id="rId45" Type="http://schemas.openxmlformats.org/officeDocument/2006/relationships/slide" Target="slides/slide39.xml" /><Relationship Id="rId46" Type="http://schemas.openxmlformats.org/officeDocument/2006/relationships/slide" Target="slides/slide40.xml" /><Relationship Id="rId47" Type="http://schemas.openxmlformats.org/officeDocument/2006/relationships/slide" Target="slides/slide41.xml" /><Relationship Id="rId48" Type="http://schemas.openxmlformats.org/officeDocument/2006/relationships/slide" Target="slides/slide42.xml" /><Relationship Id="rId49" Type="http://schemas.openxmlformats.org/officeDocument/2006/relationships/slide" Target="slides/slide43.xml" /><Relationship Id="rId5" Type="http://schemas.openxmlformats.org/officeDocument/2006/relationships/theme" Target="theme/theme1.xml" /><Relationship Id="rId50" Type="http://schemas.openxmlformats.org/officeDocument/2006/relationships/slide" Target="slides/slide44.xml" /><Relationship Id="rId51" Type="http://schemas.openxmlformats.org/officeDocument/2006/relationships/slide" Target="slides/slide45.xml" /><Relationship Id="rId52" Type="http://schemas.openxmlformats.org/officeDocument/2006/relationships/slide" Target="slides/slide46.xml" /><Relationship Id="rId53" Type="http://schemas.openxmlformats.org/officeDocument/2006/relationships/slide" Target="slides/slide47.xml" /><Relationship Id="rId54" Type="http://schemas.openxmlformats.org/officeDocument/2006/relationships/slide" Target="slides/slide48.xml" /><Relationship Id="rId55" Type="http://schemas.openxmlformats.org/officeDocument/2006/relationships/slide" Target="slides/slide49.xml" /><Relationship Id="rId56" Type="http://schemas.openxmlformats.org/officeDocument/2006/relationships/slide" Target="slides/slide50.xml" /><Relationship Id="rId57" Type="http://schemas.openxmlformats.org/officeDocument/2006/relationships/slide" Target="slides/slide51.xml" /><Relationship Id="rId58" Type="http://schemas.openxmlformats.org/officeDocument/2006/relationships/slide" Target="slides/slide52.xml" /><Relationship Id="rId59" Type="http://schemas.openxmlformats.org/officeDocument/2006/relationships/slide" Target="slides/slide53.xml" /><Relationship Id="rId6" Type="http://schemas.openxmlformats.org/officeDocument/2006/relationships/tableStyles" Target="tableStyles.xml" /><Relationship Id="rId60" Type="http://schemas.openxmlformats.org/officeDocument/2006/relationships/slide" Target="slides/slide54.xml" /><Relationship Id="rId61" Type="http://schemas.openxmlformats.org/officeDocument/2006/relationships/slide" Target="slides/slide55.xml" /><Relationship Id="rId62" Type="http://schemas.openxmlformats.org/officeDocument/2006/relationships/slide" Target="slides/slide56.xml" /><Relationship Id="rId63" Type="http://schemas.openxmlformats.org/officeDocument/2006/relationships/slide" Target="slides/slide57.xml" /><Relationship Id="rId64" Type="http://schemas.openxmlformats.org/officeDocument/2006/relationships/slide" Target="slides/slide58.xml" /><Relationship Id="rId65" Type="http://schemas.openxmlformats.org/officeDocument/2006/relationships/slide" Target="slides/slide59.xml" /><Relationship Id="rId66" Type="http://schemas.openxmlformats.org/officeDocument/2006/relationships/slide" Target="slides/slide60.xml" /><Relationship Id="rId67" Type="http://schemas.openxmlformats.org/officeDocument/2006/relationships/slide" Target="slides/slide61.xml" /><Relationship Id="rId68" Type="http://schemas.openxmlformats.org/officeDocument/2006/relationships/slide" Target="slides/slide62.xml" /><Relationship Id="rId69" Type="http://schemas.openxmlformats.org/officeDocument/2006/relationships/slide" Target="slides/slide63.xml" /><Relationship Id="rId7" Type="http://schemas.openxmlformats.org/officeDocument/2006/relationships/slide" Target="slides/slide1.xml" /><Relationship Id="rId70" Type="http://schemas.openxmlformats.org/officeDocument/2006/relationships/slide" Target="slides/slide64.xml" /><Relationship Id="rId71" Type="http://schemas.openxmlformats.org/officeDocument/2006/relationships/slide" Target="slides/slide65.xml" /><Relationship Id="rId72" Type="http://schemas.openxmlformats.org/officeDocument/2006/relationships/slide" Target="slides/slide66.xml" /><Relationship Id="rId73" Type="http://schemas.openxmlformats.org/officeDocument/2006/relationships/slide" Target="slides/slide67.xml" /><Relationship Id="rId74" Type="http://schemas.openxmlformats.org/officeDocument/2006/relationships/slide" Target="slides/slide68.xml" /><Relationship Id="rId75" Type="http://schemas.openxmlformats.org/officeDocument/2006/relationships/slide" Target="slides/slide69.xml" /><Relationship Id="rId76" Type="http://schemas.openxmlformats.org/officeDocument/2006/relationships/slide" Target="slides/slide70.xml" /><Relationship Id="rId77" Type="http://schemas.openxmlformats.org/officeDocument/2006/relationships/slide" Target="slides/slide71.xml" /><Relationship Id="rId78" Type="http://schemas.openxmlformats.org/officeDocument/2006/relationships/slide" Target="slides/slide72.xml" /><Relationship Id="rId79" Type="http://schemas.openxmlformats.org/officeDocument/2006/relationships/slide" Target="slides/slide73.xml" /><Relationship Id="rId8" Type="http://schemas.openxmlformats.org/officeDocument/2006/relationships/slide" Target="slides/slide2.xml" /><Relationship Id="rId80" Type="http://schemas.openxmlformats.org/officeDocument/2006/relationships/slide" Target="slides/slide74.xml" /><Relationship Id="rId81" Type="http://schemas.openxmlformats.org/officeDocument/2006/relationships/slide" Target="slides/slide75.xml" /><Relationship Id="rId82" Type="http://schemas.openxmlformats.org/officeDocument/2006/relationships/tags" Target="tags/tag1.xml" /><Relationship Id="rId9" Type="http://schemas.openxmlformats.org/officeDocument/2006/relationships/slide" Target="slides/slide3.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3.png"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12.png"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13.png"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14.png" /></Relationships>
</file>

<file path=ppt/drawings/_rels/vmlDrawing13.vml.rels>&#65279;<?xml version="1.0" encoding="utf-8" standalone="yes"?><Relationships xmlns="http://schemas.openxmlformats.org/package/2006/relationships"><Relationship Id="rId1" Type="http://schemas.openxmlformats.org/officeDocument/2006/relationships/image" Target="../media/image15.png" /></Relationships>
</file>

<file path=ppt/drawings/_rels/vmlDrawing14.vml.rels>&#65279;<?xml version="1.0" encoding="utf-8" standalone="yes"?><Relationships xmlns="http://schemas.openxmlformats.org/package/2006/relationships"><Relationship Id="rId1" Type="http://schemas.openxmlformats.org/officeDocument/2006/relationships/image" Target="../media/image16.png" /></Relationships>
</file>

<file path=ppt/drawings/_rels/vmlDrawing15.vml.rels>&#65279;<?xml version="1.0" encoding="utf-8" standalone="yes"?><Relationships xmlns="http://schemas.openxmlformats.org/package/2006/relationships"><Relationship Id="rId1" Type="http://schemas.openxmlformats.org/officeDocument/2006/relationships/image" Target="../media/image17.png" /></Relationships>
</file>

<file path=ppt/drawings/_rels/vmlDrawing16.vml.rels>&#65279;<?xml version="1.0" encoding="utf-8" standalone="yes"?><Relationships xmlns="http://schemas.openxmlformats.org/package/2006/relationships"><Relationship Id="rId1" Type="http://schemas.openxmlformats.org/officeDocument/2006/relationships/image" Target="../media/image18.png" /></Relationships>
</file>

<file path=ppt/drawings/_rels/vmlDrawing17.vml.rels>&#65279;<?xml version="1.0" encoding="utf-8" standalone="yes"?><Relationships xmlns="http://schemas.openxmlformats.org/package/2006/relationships"><Relationship Id="rId1" Type="http://schemas.openxmlformats.org/officeDocument/2006/relationships/image" Target="../media/image19.png" /></Relationships>
</file>

<file path=ppt/drawings/_rels/vmlDrawing18.vml.rels>&#65279;<?xml version="1.0" encoding="utf-8" standalone="yes"?><Relationships xmlns="http://schemas.openxmlformats.org/package/2006/relationships"><Relationship Id="rId1" Type="http://schemas.openxmlformats.org/officeDocument/2006/relationships/image" Target="../media/image20.png" /></Relationships>
</file>

<file path=ppt/drawings/_rels/vmlDrawing19.vml.rels>&#65279;<?xml version="1.0" encoding="utf-8" standalone="yes"?><Relationships xmlns="http://schemas.openxmlformats.org/package/2006/relationships"><Relationship Id="rId1" Type="http://schemas.openxmlformats.org/officeDocument/2006/relationships/image" Target="../media/image21.png"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4.png" /></Relationships>
</file>

<file path=ppt/drawings/_rels/vmlDrawing20.vml.rels>&#65279;<?xml version="1.0" encoding="utf-8" standalone="yes"?><Relationships xmlns="http://schemas.openxmlformats.org/package/2006/relationships"><Relationship Id="rId1" Type="http://schemas.openxmlformats.org/officeDocument/2006/relationships/image" Target="../media/image22.png" /></Relationships>
</file>

<file path=ppt/drawings/_rels/vmlDrawing21.vml.rels>&#65279;<?xml version="1.0" encoding="utf-8" standalone="yes"?><Relationships xmlns="http://schemas.openxmlformats.org/package/2006/relationships"><Relationship Id="rId1" Type="http://schemas.openxmlformats.org/officeDocument/2006/relationships/image" Target="../media/image23.png" /></Relationships>
</file>

<file path=ppt/drawings/_rels/vmlDrawing22.vml.rels>&#65279;<?xml version="1.0" encoding="utf-8" standalone="yes"?><Relationships xmlns="http://schemas.openxmlformats.org/package/2006/relationships"><Relationship Id="rId1" Type="http://schemas.openxmlformats.org/officeDocument/2006/relationships/image" Target="../media/image24.png" /></Relationships>
</file>

<file path=ppt/drawings/_rels/vmlDrawing23.vml.rels>&#65279;<?xml version="1.0" encoding="utf-8" standalone="yes"?><Relationships xmlns="http://schemas.openxmlformats.org/package/2006/relationships"><Relationship Id="rId1" Type="http://schemas.openxmlformats.org/officeDocument/2006/relationships/image" Target="../media/image25.png" /></Relationships>
</file>

<file path=ppt/drawings/_rels/vmlDrawing24.vml.rels>&#65279;<?xml version="1.0" encoding="utf-8" standalone="yes"?><Relationships xmlns="http://schemas.openxmlformats.org/package/2006/relationships"><Relationship Id="rId1" Type="http://schemas.openxmlformats.org/officeDocument/2006/relationships/image" Target="../media/image26.png" /></Relationships>
</file>

<file path=ppt/drawings/_rels/vmlDrawing25.vml.rels>&#65279;<?xml version="1.0" encoding="utf-8" standalone="yes"?><Relationships xmlns="http://schemas.openxmlformats.org/package/2006/relationships"><Relationship Id="rId1" Type="http://schemas.openxmlformats.org/officeDocument/2006/relationships/image" Target="../media/image27.png" /></Relationships>
</file>

<file path=ppt/drawings/_rels/vmlDrawing26.vml.rels>&#65279;<?xml version="1.0" encoding="utf-8" standalone="yes"?><Relationships xmlns="http://schemas.openxmlformats.org/package/2006/relationships"><Relationship Id="rId1" Type="http://schemas.openxmlformats.org/officeDocument/2006/relationships/image" Target="../media/image28.png" /></Relationships>
</file>

<file path=ppt/drawings/_rels/vmlDrawing27.vml.rels>&#65279;<?xml version="1.0" encoding="utf-8" standalone="yes"?><Relationships xmlns="http://schemas.openxmlformats.org/package/2006/relationships"><Relationship Id="rId1" Type="http://schemas.openxmlformats.org/officeDocument/2006/relationships/image" Target="../media/image29.png" /></Relationships>
</file>

<file path=ppt/drawings/_rels/vmlDrawing28.vml.rels>&#65279;<?xml version="1.0" encoding="utf-8" standalone="yes"?><Relationships xmlns="http://schemas.openxmlformats.org/package/2006/relationships"><Relationship Id="rId1" Type="http://schemas.openxmlformats.org/officeDocument/2006/relationships/image" Target="../media/image30.png" /></Relationships>
</file>

<file path=ppt/drawings/_rels/vmlDrawing29.vml.rels>&#65279;<?xml version="1.0" encoding="utf-8" standalone="yes"?><Relationships xmlns="http://schemas.openxmlformats.org/package/2006/relationships"><Relationship Id="rId1" Type="http://schemas.openxmlformats.org/officeDocument/2006/relationships/image" Target="../media/image31.png"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5.png" /></Relationships>
</file>

<file path=ppt/drawings/_rels/vmlDrawing30.vml.rels>&#65279;<?xml version="1.0" encoding="utf-8" standalone="yes"?><Relationships xmlns="http://schemas.openxmlformats.org/package/2006/relationships"><Relationship Id="rId1" Type="http://schemas.openxmlformats.org/officeDocument/2006/relationships/image" Target="../media/image32.png" /></Relationships>
</file>

<file path=ppt/drawings/_rels/vmlDrawing31.vml.rels>&#65279;<?xml version="1.0" encoding="utf-8" standalone="yes"?><Relationships xmlns="http://schemas.openxmlformats.org/package/2006/relationships"><Relationship Id="rId1" Type="http://schemas.openxmlformats.org/officeDocument/2006/relationships/image" Target="../media/image33.png" /></Relationships>
</file>

<file path=ppt/drawings/_rels/vmlDrawing32.vml.rels>&#65279;<?xml version="1.0" encoding="utf-8" standalone="yes"?><Relationships xmlns="http://schemas.openxmlformats.org/package/2006/relationships"><Relationship Id="rId1" Type="http://schemas.openxmlformats.org/officeDocument/2006/relationships/image" Target="../media/image34.png"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6.png"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7.png"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8.png"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9.png"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0.png"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1.png"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1"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1"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1"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Content Placeholder 2"/>
          <p:cNvSpPr>
            <a:spLocks noGrp="1"/>
          </p:cNvSpPr>
          <p:nvPr>
            <p:ph idx="1"/>
          </p:nvPr>
        </p:nvSpPr>
        <p:spPr/>
        <p:txBody>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1"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1" smtClean="0"/>
              <a:t>Click to edit Master text styles</a:t>
            </a:r>
          </a:p>
        </p:txBody>
      </p:sp>
      <p:sp>
        <p:nvSpPr>
          <p:cNvPr id="4" name="Date Placeholder 3"/>
          <p:cNvSpPr>
            <a:spLocks noGrp="1"/>
          </p:cNvSpPr>
          <p:nvPr>
            <p:ph type="dt" sz="half" idx="10"/>
          </p:nvPr>
        </p:nvSpPr>
        <p:spPr/>
        <p:txBody>
          <a:bodyPr/>
          <a:lstStyle/>
          <a:p>
            <a:fld id="{E8FD0B7A-F5DD-4F40-B4CB-3B2C354B893A}" type="datetimeFigureOut">
              <a:rPr lang="en-US" smtClean="0"/>
              <a:t>11/7/2009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1"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t>11/7/2009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1"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t>11/7/2009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D0B7A-F5DD-4F40-B4CB-3B2C354B893A}" type="datetimeFigureOut">
              <a:rPr lang="en-US" smtClean="0"/>
              <a:t>11/7/2009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1"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1"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smtClean="0"/>
              <a:t>Click to edit Master text styles</a:t>
            </a:r>
          </a:p>
        </p:txBody>
      </p:sp>
      <p:sp>
        <p:nvSpPr>
          <p:cNvPr id="5" name="Date Placeholder 4"/>
          <p:cNvSpPr>
            <a:spLocks noGrp="1"/>
          </p:cNvSpPr>
          <p:nvPr>
            <p:ph type="dt" sz="half" idx="10"/>
          </p:nvPr>
        </p:nvSpPr>
        <p:spPr/>
        <p:txBody>
          <a:bodyPr/>
          <a:lstStyle/>
          <a:p>
            <a:fld id="{E8FD0B7A-F5DD-4F40-B4CB-3B2C354B893A}" type="datetimeFigureOut">
              <a:rPr lang="en-US" smtClean="0"/>
              <a:t>11/7/2009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p:spPr>
        <p:txBody>
          <a:bodyPr vert="horz" lIns="91440" tIns="45720" rIns="91440" bIns="45720" rtlCol="0" anchor="ctr">
            <a:normAutofit/>
          </a:bodyPr>
          <a:lstStyle/>
          <a:p>
            <a:r>
              <a:rPr lang="en-US" dirty="1"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p:spPr>
        <p:txBody>
          <a:bodyPr vert="horz" lIns="91440" tIns="45720" rIns="91440" bIns="45720" rtlCol="0">
            <a:normAutofit/>
          </a:bodyPr>
          <a:lstStyle/>
          <a:p>
            <a:pPr lvl="0"/>
            <a:r>
              <a:rPr lang="en-US" dirty="1" smtClean="0"/>
              <a:t>Click to edit Master text styles</a:t>
            </a:r>
          </a:p>
          <a:p>
            <a:pPr lvl="1"/>
            <a:r>
              <a:rPr lang="en-US" dirty="1" smtClean="0"/>
              <a:t>Second level</a:t>
            </a:r>
          </a:p>
          <a:p>
            <a:pPr lvl="2"/>
            <a:r>
              <a:rPr lang="en-US" dirty="1" smtClean="0"/>
              <a:t>Third level</a:t>
            </a:r>
          </a:p>
          <a:p>
            <a:pPr lvl="3"/>
            <a:r>
              <a:rPr lang="en-US" dirty="1" smtClean="0"/>
              <a:t>Fourth level</a:t>
            </a:r>
          </a:p>
          <a:p>
            <a:pPr lvl="4"/>
            <a:r>
              <a:rPr lang="en-US" dirty="1" smtClean="0"/>
              <a:t>Fifth level</a:t>
            </a:r>
            <a:endParaRPr lang="en-US"/>
          </a:p>
        </p:txBody>
      </p:sp>
      <p:sp>
        <p:nvSpPr>
          <p:cNvPr id="4" name="Date Placeholder 3"/>
          <p:cNvSpPr>
            <a:spLocks noGrp="1"/>
          </p:cNvSpPr>
          <p:nvPr>
            <p:ph type="dt" sz="half" idx="2"/>
          </p:nvPr>
        </p:nvSpPr>
        <p:spPr>
          <a:xfrm>
            <a:off x="457200" y="6356350"/>
            <a:ext cx="2133600" cy="365125"/>
          </a:xfrm>
          <a:prstGeom prst="rect"/>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5.bin" TargetMode="Internal" /><Relationship Id="rId5" Type="http://schemas.openxmlformats.org/officeDocument/2006/relationships/vmlDrawing" Target="../drawings/vmlDrawing5.vml" /><Relationship Id="rId6" Type="http://schemas.openxmlformats.org/officeDocument/2006/relationships/image" Target="../media/image7.png" /><Relationship Id="rId7" Type="http://schemas.openxmlformats.org/officeDocument/2006/relationships/hyperlink" Target="http://de.statista.com/statistik/daten/studie/3247" TargetMode="External" /><Relationship Id="rId8" Type="http://schemas.openxmlformats.org/officeDocument/2006/relationships/slide" Target="slide48.xml" TargetMode="Interna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6.bin" TargetMode="Internal" /><Relationship Id="rId5" Type="http://schemas.openxmlformats.org/officeDocument/2006/relationships/vmlDrawing" Target="../drawings/vmlDrawing6.vml" /><Relationship Id="rId6" Type="http://schemas.openxmlformats.org/officeDocument/2006/relationships/image" Target="../media/image8.png" /><Relationship Id="rId7" Type="http://schemas.openxmlformats.org/officeDocument/2006/relationships/hyperlink" Target="http://de.statista.com/statistik/daten/studie/72005" TargetMode="External" /><Relationship Id="rId8" Type="http://schemas.openxmlformats.org/officeDocument/2006/relationships/slide" Target="slide49.xml" TargetMode="In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7.bin" TargetMode="Internal" /><Relationship Id="rId5" Type="http://schemas.openxmlformats.org/officeDocument/2006/relationships/vmlDrawing" Target="../drawings/vmlDrawing7.vml" /><Relationship Id="rId6" Type="http://schemas.openxmlformats.org/officeDocument/2006/relationships/image" Target="../media/image9.png" /><Relationship Id="rId7" Type="http://schemas.openxmlformats.org/officeDocument/2006/relationships/hyperlink" Target="http://de.statista.com/statistik/daten/studie/1839" TargetMode="External" /><Relationship Id="rId8" Type="http://schemas.openxmlformats.org/officeDocument/2006/relationships/slide" Target="slide50.xml" TargetMode="In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8.bin" TargetMode="Internal" /><Relationship Id="rId5" Type="http://schemas.openxmlformats.org/officeDocument/2006/relationships/vmlDrawing" Target="../drawings/vmlDrawing8.vml" /><Relationship Id="rId6" Type="http://schemas.openxmlformats.org/officeDocument/2006/relationships/image" Target="../media/image10.png" /><Relationship Id="rId7" Type="http://schemas.openxmlformats.org/officeDocument/2006/relationships/hyperlink" Target="http://de.statista.com/statistik/daten/studie/39312" TargetMode="External" /><Relationship Id="rId8" Type="http://schemas.openxmlformats.org/officeDocument/2006/relationships/slide" Target="slide51.xml" TargetMode="In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9.bin" TargetMode="Internal" /><Relationship Id="rId5" Type="http://schemas.openxmlformats.org/officeDocument/2006/relationships/vmlDrawing" Target="../drawings/vmlDrawing9.vml" /><Relationship Id="rId6" Type="http://schemas.openxmlformats.org/officeDocument/2006/relationships/image" Target="../media/image11.png" /><Relationship Id="rId7" Type="http://schemas.openxmlformats.org/officeDocument/2006/relationships/hyperlink" Target="http://de.statista.com/statistik/daten/studie/157345" TargetMode="External" /><Relationship Id="rId8" Type="http://schemas.openxmlformats.org/officeDocument/2006/relationships/slide" Target="slide52.xml" TargetMode="In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10.bin" TargetMode="Internal" /><Relationship Id="rId5" Type="http://schemas.openxmlformats.org/officeDocument/2006/relationships/vmlDrawing" Target="../drawings/vmlDrawing10.vml" /><Relationship Id="rId6" Type="http://schemas.openxmlformats.org/officeDocument/2006/relationships/image" Target="../media/image12.png" /><Relationship Id="rId7" Type="http://schemas.openxmlformats.org/officeDocument/2006/relationships/hyperlink" Target="http://de.statista.com/statistik/daten/studie/189155" TargetMode="External" /><Relationship Id="rId8" Type="http://schemas.openxmlformats.org/officeDocument/2006/relationships/slide" Target="slide53.xml" TargetMode="Interna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11.bin" TargetMode="Internal" /><Relationship Id="rId5" Type="http://schemas.openxmlformats.org/officeDocument/2006/relationships/vmlDrawing" Target="../drawings/vmlDrawing11.vml" /><Relationship Id="rId6" Type="http://schemas.openxmlformats.org/officeDocument/2006/relationships/image" Target="../media/image13.png" /><Relationship Id="rId7" Type="http://schemas.openxmlformats.org/officeDocument/2006/relationships/hyperlink" Target="http://de.statista.com/statistik/daten/studie/189237" TargetMode="External" /><Relationship Id="rId8" Type="http://schemas.openxmlformats.org/officeDocument/2006/relationships/slide" Target="slide54.xml" TargetMode="Interna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17.xml" TargetMode="Internal" /><Relationship Id="rId3" Type="http://schemas.openxmlformats.org/officeDocument/2006/relationships/image" Target="../media/image2.png" /><Relationship Id="rId4" Type="http://schemas.openxmlformats.org/officeDocument/2006/relationships/oleObject" Target="../embeddings/oleObject12.bin" TargetMode="Internal" /><Relationship Id="rId5" Type="http://schemas.openxmlformats.org/officeDocument/2006/relationships/vmlDrawing" Target="../drawings/vmlDrawing12.vml" /><Relationship Id="rId6" Type="http://schemas.openxmlformats.org/officeDocument/2006/relationships/image" Target="../media/image14.png" /><Relationship Id="rId7" Type="http://schemas.openxmlformats.org/officeDocument/2006/relationships/hyperlink" Target="http://de.statista.com/statistik/daten/studie/167053" TargetMode="External" /><Relationship Id="rId8" Type="http://schemas.openxmlformats.org/officeDocument/2006/relationships/slide" Target="slide55.xml" TargetMode="In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17.xml" TargetMode="Internal" /><Relationship Id="rId3" Type="http://schemas.openxmlformats.org/officeDocument/2006/relationships/image" Target="../media/image2.png" /><Relationship Id="rId4" Type="http://schemas.openxmlformats.org/officeDocument/2006/relationships/oleObject" Target="../embeddings/oleObject13.bin" TargetMode="Internal" /><Relationship Id="rId5" Type="http://schemas.openxmlformats.org/officeDocument/2006/relationships/vmlDrawing" Target="../drawings/vmlDrawing13.vml" /><Relationship Id="rId6" Type="http://schemas.openxmlformats.org/officeDocument/2006/relationships/image" Target="../media/image15.png" /><Relationship Id="rId7" Type="http://schemas.openxmlformats.org/officeDocument/2006/relationships/hyperlink" Target="http://de.statista.com/statistik/daten/studie/167055" TargetMode="External" /><Relationship Id="rId8" Type="http://schemas.openxmlformats.org/officeDocument/2006/relationships/slide" Target="slide56.xml" TargetMode="In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13.xml" TargetMode="Internal" /><Relationship Id="rId11" Type="http://schemas.openxmlformats.org/officeDocument/2006/relationships/slide" Target="slide14.xml" TargetMode="Internal" /><Relationship Id="rId12" Type="http://schemas.openxmlformats.org/officeDocument/2006/relationships/slide" Target="slide15.xml" TargetMode="Internal" /><Relationship Id="rId13" Type="http://schemas.openxmlformats.org/officeDocument/2006/relationships/slide" Target="slide16.xml" TargetMode="Internal" /><Relationship Id="rId14" Type="http://schemas.openxmlformats.org/officeDocument/2006/relationships/slide" Target="slide18.xml" TargetMode="Internal" /><Relationship Id="rId15" Type="http://schemas.openxmlformats.org/officeDocument/2006/relationships/slide" Target="slide19.xml" TargetMode="Internal" /><Relationship Id="rId16" Type="http://schemas.openxmlformats.org/officeDocument/2006/relationships/slide" Target="slide20.xml" TargetMode="Internal" /><Relationship Id="rId2" Type="http://schemas.openxmlformats.org/officeDocument/2006/relationships/image" Target="../media/image2.png" /><Relationship Id="rId3" Type="http://schemas.openxmlformats.org/officeDocument/2006/relationships/slide" Target="slide6.xml" TargetMode="Internal" /><Relationship Id="rId4" Type="http://schemas.openxmlformats.org/officeDocument/2006/relationships/slide" Target="slide7.xml" TargetMode="Internal" /><Relationship Id="rId5" Type="http://schemas.openxmlformats.org/officeDocument/2006/relationships/slide" Target="slide8.xml" TargetMode="Internal" /><Relationship Id="rId6" Type="http://schemas.openxmlformats.org/officeDocument/2006/relationships/slide" Target="slide9.xml" TargetMode="Internal" /><Relationship Id="rId7" Type="http://schemas.openxmlformats.org/officeDocument/2006/relationships/slide" Target="slide10.xml" TargetMode="Internal" /><Relationship Id="rId8" Type="http://schemas.openxmlformats.org/officeDocument/2006/relationships/slide" Target="slide11.xml" TargetMode="Internal" /><Relationship Id="rId9" Type="http://schemas.openxmlformats.org/officeDocument/2006/relationships/slide" Target="slide12.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17.xml" TargetMode="Internal" /><Relationship Id="rId3" Type="http://schemas.openxmlformats.org/officeDocument/2006/relationships/image" Target="../media/image2.png" /><Relationship Id="rId4" Type="http://schemas.openxmlformats.org/officeDocument/2006/relationships/oleObject" Target="../embeddings/oleObject14.bin" TargetMode="Internal" /><Relationship Id="rId5" Type="http://schemas.openxmlformats.org/officeDocument/2006/relationships/vmlDrawing" Target="../drawings/vmlDrawing14.vml" /><Relationship Id="rId6" Type="http://schemas.openxmlformats.org/officeDocument/2006/relationships/image" Target="../media/image16.png" /><Relationship Id="rId7" Type="http://schemas.openxmlformats.org/officeDocument/2006/relationships/hyperlink" Target="http://de.statista.com/statistik/daten/studie/36302" TargetMode="External" /><Relationship Id="rId8" Type="http://schemas.openxmlformats.org/officeDocument/2006/relationships/slide" Target="slide57.xml" TargetMode="In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15.bin" TargetMode="Internal" /><Relationship Id="rId5" Type="http://schemas.openxmlformats.org/officeDocument/2006/relationships/vmlDrawing" Target="../drawings/vmlDrawing15.vml" /><Relationship Id="rId6" Type="http://schemas.openxmlformats.org/officeDocument/2006/relationships/image" Target="../media/image17.png" /><Relationship Id="rId7" Type="http://schemas.openxmlformats.org/officeDocument/2006/relationships/hyperlink" Target="http://de.statista.com/statistik/daten/studie/155267" TargetMode="External" /><Relationship Id="rId8" Type="http://schemas.openxmlformats.org/officeDocument/2006/relationships/slide" Target="slide58.xml" TargetMode="Interna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16.bin" TargetMode="Internal" /><Relationship Id="rId5" Type="http://schemas.openxmlformats.org/officeDocument/2006/relationships/vmlDrawing" Target="../drawings/vmlDrawing16.vml" /><Relationship Id="rId6" Type="http://schemas.openxmlformats.org/officeDocument/2006/relationships/image" Target="../media/image18.png" /><Relationship Id="rId7" Type="http://schemas.openxmlformats.org/officeDocument/2006/relationships/hyperlink" Target="http://de.statista.com/statistik/daten/studie/3347" TargetMode="External" /><Relationship Id="rId8" Type="http://schemas.openxmlformats.org/officeDocument/2006/relationships/slide" Target="slide59.xml" TargetMode="Interna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17.bin" TargetMode="Internal" /><Relationship Id="rId5" Type="http://schemas.openxmlformats.org/officeDocument/2006/relationships/vmlDrawing" Target="../drawings/vmlDrawing17.vml" /><Relationship Id="rId6" Type="http://schemas.openxmlformats.org/officeDocument/2006/relationships/image" Target="../media/image19.png" /><Relationship Id="rId7" Type="http://schemas.openxmlformats.org/officeDocument/2006/relationships/hyperlink" Target="http://de.statista.com/statistik/daten/studie/37865" TargetMode="External" /><Relationship Id="rId8" Type="http://schemas.openxmlformats.org/officeDocument/2006/relationships/slide" Target="slide60.xml" TargetMode="In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18.bin" TargetMode="Internal" /><Relationship Id="rId5" Type="http://schemas.openxmlformats.org/officeDocument/2006/relationships/vmlDrawing" Target="../drawings/vmlDrawing18.vml" /><Relationship Id="rId6" Type="http://schemas.openxmlformats.org/officeDocument/2006/relationships/image" Target="../media/image20.png" /><Relationship Id="rId7" Type="http://schemas.openxmlformats.org/officeDocument/2006/relationships/hyperlink" Target="http://de.statista.com/statistik/daten/studie/219" TargetMode="External" /><Relationship Id="rId8" Type="http://schemas.openxmlformats.org/officeDocument/2006/relationships/slide" Target="slide61.xml" TargetMode="Interna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19.bin" TargetMode="Internal" /><Relationship Id="rId5" Type="http://schemas.openxmlformats.org/officeDocument/2006/relationships/vmlDrawing" Target="../drawings/vmlDrawing19.vml" /><Relationship Id="rId6" Type="http://schemas.openxmlformats.org/officeDocument/2006/relationships/image" Target="../media/image21.png" /><Relationship Id="rId7" Type="http://schemas.openxmlformats.org/officeDocument/2006/relationships/hyperlink" Target="http://de.statista.com/statistik/daten/studie/220" TargetMode="External" /><Relationship Id="rId8" Type="http://schemas.openxmlformats.org/officeDocument/2006/relationships/slide" Target="slide62.xml" TargetMode="In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1.xml" TargetMode="Internal" /><Relationship Id="rId3" Type="http://schemas.openxmlformats.org/officeDocument/2006/relationships/image" Target="../media/image2.png" /><Relationship Id="rId4" Type="http://schemas.openxmlformats.org/officeDocument/2006/relationships/oleObject" Target="../embeddings/oleObject20.bin" TargetMode="Internal" /><Relationship Id="rId5" Type="http://schemas.openxmlformats.org/officeDocument/2006/relationships/vmlDrawing" Target="../drawings/vmlDrawing20.vml" /><Relationship Id="rId6" Type="http://schemas.openxmlformats.org/officeDocument/2006/relationships/image" Target="../media/image22.png" /><Relationship Id="rId7" Type="http://schemas.openxmlformats.org/officeDocument/2006/relationships/hyperlink" Target="http://de.statista.com/statistik/daten/studie/190586" TargetMode="External" /><Relationship Id="rId8" Type="http://schemas.openxmlformats.org/officeDocument/2006/relationships/slide" Target="slide63.xml" TargetMode="Interna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8.xml" TargetMode="Internal" /><Relationship Id="rId3" Type="http://schemas.openxmlformats.org/officeDocument/2006/relationships/image" Target="../media/image2.png" /><Relationship Id="rId4" Type="http://schemas.openxmlformats.org/officeDocument/2006/relationships/oleObject" Target="../embeddings/oleObject21.bin" TargetMode="Internal" /><Relationship Id="rId5" Type="http://schemas.openxmlformats.org/officeDocument/2006/relationships/vmlDrawing" Target="../drawings/vmlDrawing21.vml" /><Relationship Id="rId6" Type="http://schemas.openxmlformats.org/officeDocument/2006/relationships/image" Target="../media/image23.png" /><Relationship Id="rId7" Type="http://schemas.openxmlformats.org/officeDocument/2006/relationships/hyperlink" Target="http://de.statista.com/statistik/daten/studie/182213" TargetMode="External" /><Relationship Id="rId8" Type="http://schemas.openxmlformats.org/officeDocument/2006/relationships/slide" Target="slide64.xml" TargetMode="In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slide" Target="slide30.xml" TargetMode="Internal" /><Relationship Id="rId11" Type="http://schemas.openxmlformats.org/officeDocument/2006/relationships/slide" Target="slide31.xml" TargetMode="Internal" /><Relationship Id="rId12" Type="http://schemas.openxmlformats.org/officeDocument/2006/relationships/slide" Target="slide33.xml" TargetMode="Internal" /><Relationship Id="rId13" Type="http://schemas.openxmlformats.org/officeDocument/2006/relationships/slide" Target="slide34.xml" TargetMode="Internal" /><Relationship Id="rId14" Type="http://schemas.openxmlformats.org/officeDocument/2006/relationships/slide" Target="slide35.xml" TargetMode="Internal" /><Relationship Id="rId15" Type="http://schemas.openxmlformats.org/officeDocument/2006/relationships/slide" Target="slide36.xml" TargetMode="Internal" /><Relationship Id="rId16" Type="http://schemas.openxmlformats.org/officeDocument/2006/relationships/slide" Target="slide37.xml" TargetMode="Internal" /><Relationship Id="rId2" Type="http://schemas.openxmlformats.org/officeDocument/2006/relationships/image" Target="../media/image2.png" /><Relationship Id="rId3" Type="http://schemas.openxmlformats.org/officeDocument/2006/relationships/slide" Target="slide22.xml" TargetMode="Internal" /><Relationship Id="rId4" Type="http://schemas.openxmlformats.org/officeDocument/2006/relationships/slide" Target="slide23.xml" TargetMode="Internal" /><Relationship Id="rId5" Type="http://schemas.openxmlformats.org/officeDocument/2006/relationships/slide" Target="slide24.xml" TargetMode="Internal" /><Relationship Id="rId6" Type="http://schemas.openxmlformats.org/officeDocument/2006/relationships/slide" Target="slide25.xml" TargetMode="Internal" /><Relationship Id="rId7" Type="http://schemas.openxmlformats.org/officeDocument/2006/relationships/slide" Target="slide26.xml" TargetMode="Internal" /><Relationship Id="rId8" Type="http://schemas.openxmlformats.org/officeDocument/2006/relationships/slide" Target="slide27.xml" TargetMode="Internal" /><Relationship Id="rId9" Type="http://schemas.openxmlformats.org/officeDocument/2006/relationships/slide" Target="slide29.xml" TargetMode="Interna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8.xml" TargetMode="Internal" /><Relationship Id="rId3" Type="http://schemas.openxmlformats.org/officeDocument/2006/relationships/image" Target="../media/image2.png" /><Relationship Id="rId4" Type="http://schemas.openxmlformats.org/officeDocument/2006/relationships/oleObject" Target="../embeddings/oleObject22.bin" TargetMode="Internal" /><Relationship Id="rId5" Type="http://schemas.openxmlformats.org/officeDocument/2006/relationships/vmlDrawing" Target="../drawings/vmlDrawing22.vml" /><Relationship Id="rId6" Type="http://schemas.openxmlformats.org/officeDocument/2006/relationships/image" Target="../media/image24.png" /><Relationship Id="rId7" Type="http://schemas.openxmlformats.org/officeDocument/2006/relationships/hyperlink" Target="http://de.statista.com/statistik/daten/studie/37895" TargetMode="External" /><Relationship Id="rId8" Type="http://schemas.openxmlformats.org/officeDocument/2006/relationships/slide" Target="slide65.xml" TargetMode="Interna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28.xml" TargetMode="Internal" /><Relationship Id="rId3" Type="http://schemas.openxmlformats.org/officeDocument/2006/relationships/image" Target="../media/image2.png" /><Relationship Id="rId4" Type="http://schemas.openxmlformats.org/officeDocument/2006/relationships/oleObject" Target="../embeddings/oleObject23.bin" TargetMode="Internal" /><Relationship Id="rId5" Type="http://schemas.openxmlformats.org/officeDocument/2006/relationships/vmlDrawing" Target="../drawings/vmlDrawing23.vml" /><Relationship Id="rId6" Type="http://schemas.openxmlformats.org/officeDocument/2006/relationships/image" Target="../media/image25.png" /><Relationship Id="rId7" Type="http://schemas.openxmlformats.org/officeDocument/2006/relationships/hyperlink" Target="http://de.statista.com/statistik/daten/studie/75392" TargetMode="External" /><Relationship Id="rId8" Type="http://schemas.openxmlformats.org/officeDocument/2006/relationships/slide" Target="slide66.xml" TargetMode="Interna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4.bin" TargetMode="Internal" /><Relationship Id="rId5" Type="http://schemas.openxmlformats.org/officeDocument/2006/relationships/vmlDrawing" Target="../drawings/vmlDrawing24.vml" /><Relationship Id="rId6" Type="http://schemas.openxmlformats.org/officeDocument/2006/relationships/image" Target="../media/image26.png" /><Relationship Id="rId7" Type="http://schemas.openxmlformats.org/officeDocument/2006/relationships/hyperlink" Target="http://de.statista.com/statistik/daten/studie/165487" TargetMode="External" /><Relationship Id="rId8" Type="http://schemas.openxmlformats.org/officeDocument/2006/relationships/slide" Target="slide67.xml" TargetMode="Interna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5.bin" TargetMode="Internal" /><Relationship Id="rId5" Type="http://schemas.openxmlformats.org/officeDocument/2006/relationships/vmlDrawing" Target="../drawings/vmlDrawing25.vml" /><Relationship Id="rId6" Type="http://schemas.openxmlformats.org/officeDocument/2006/relationships/image" Target="../media/image27.png" /><Relationship Id="rId7" Type="http://schemas.openxmlformats.org/officeDocument/2006/relationships/hyperlink" Target="http://de.statista.com/statistik/daten/studie/183075" TargetMode="External" /><Relationship Id="rId8" Type="http://schemas.openxmlformats.org/officeDocument/2006/relationships/slide" Target="slide68.xml" TargetMode="Interna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6.bin" TargetMode="Internal" /><Relationship Id="rId5" Type="http://schemas.openxmlformats.org/officeDocument/2006/relationships/vmlDrawing" Target="../drawings/vmlDrawing26.vml" /><Relationship Id="rId6" Type="http://schemas.openxmlformats.org/officeDocument/2006/relationships/image" Target="../media/image28.png" /><Relationship Id="rId7" Type="http://schemas.openxmlformats.org/officeDocument/2006/relationships/hyperlink" Target="http://de.statista.com/statistik/daten/studie/188764" TargetMode="External" /><Relationship Id="rId8" Type="http://schemas.openxmlformats.org/officeDocument/2006/relationships/slide" Target="slide69.xml" TargetMode="Interna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7.bin" TargetMode="Internal" /><Relationship Id="rId5" Type="http://schemas.openxmlformats.org/officeDocument/2006/relationships/vmlDrawing" Target="../drawings/vmlDrawing27.vml" /><Relationship Id="rId6" Type="http://schemas.openxmlformats.org/officeDocument/2006/relationships/image" Target="../media/image29.png" /><Relationship Id="rId7" Type="http://schemas.openxmlformats.org/officeDocument/2006/relationships/hyperlink" Target="http://de.statista.com/statistik/daten/studie/159790" TargetMode="External" /><Relationship Id="rId8" Type="http://schemas.openxmlformats.org/officeDocument/2006/relationships/slide" Target="slide70.xml" TargetMode="In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8.bin" TargetMode="Internal" /><Relationship Id="rId5" Type="http://schemas.openxmlformats.org/officeDocument/2006/relationships/vmlDrawing" Target="../drawings/vmlDrawing28.vml" /><Relationship Id="rId6" Type="http://schemas.openxmlformats.org/officeDocument/2006/relationships/image" Target="../media/image30.png" /><Relationship Id="rId7" Type="http://schemas.openxmlformats.org/officeDocument/2006/relationships/hyperlink" Target="http://de.statista.com/statistik/daten/studie/190660" TargetMode="External" /><Relationship Id="rId8" Type="http://schemas.openxmlformats.org/officeDocument/2006/relationships/slide" Target="slide71.xml" TargetMode="Interna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2.xml" TargetMode="Internal" /><Relationship Id="rId3" Type="http://schemas.openxmlformats.org/officeDocument/2006/relationships/image" Target="../media/image2.png" /><Relationship Id="rId4" Type="http://schemas.openxmlformats.org/officeDocument/2006/relationships/oleObject" Target="../embeddings/oleObject29.bin" TargetMode="Internal" /><Relationship Id="rId5" Type="http://schemas.openxmlformats.org/officeDocument/2006/relationships/vmlDrawing" Target="../drawings/vmlDrawing29.vml" /><Relationship Id="rId6" Type="http://schemas.openxmlformats.org/officeDocument/2006/relationships/image" Target="../media/image31.png" /><Relationship Id="rId7" Type="http://schemas.openxmlformats.org/officeDocument/2006/relationships/hyperlink" Target="http://de.statista.com/statistik/daten/studie/37874" TargetMode="External" /><Relationship Id="rId8" Type="http://schemas.openxmlformats.org/officeDocument/2006/relationships/slide" Target="slide72.xml" TargetMode="Interna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slide" Target="slide38.xml" TargetMode="Internal" /><Relationship Id="rId4" Type="http://schemas.openxmlformats.org/officeDocument/2006/relationships/slide" Target="slide40.xml" TargetMode="Internal" /><Relationship Id="rId5" Type="http://schemas.openxmlformats.org/officeDocument/2006/relationships/slide" Target="slide41.xml" TargetMode="Internal" /><Relationship Id="rId6" Type="http://schemas.openxmlformats.org/officeDocument/2006/relationships/slide" Target="slide42.xml" TargetMode="Interna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9.xml" TargetMode="Internal" /><Relationship Id="rId3" Type="http://schemas.openxmlformats.org/officeDocument/2006/relationships/image" Target="../media/image2.png" /><Relationship Id="rId4" Type="http://schemas.openxmlformats.org/officeDocument/2006/relationships/oleObject" Target="../embeddings/oleObject30.bin" TargetMode="Internal" /><Relationship Id="rId5" Type="http://schemas.openxmlformats.org/officeDocument/2006/relationships/vmlDrawing" Target="../drawings/vmlDrawing30.vml" /><Relationship Id="rId6" Type="http://schemas.openxmlformats.org/officeDocument/2006/relationships/image" Target="../media/image32.png" /><Relationship Id="rId7" Type="http://schemas.openxmlformats.org/officeDocument/2006/relationships/hyperlink" Target="http://de.statista.com/statistik/daten/studie/155540" TargetMode="External" /><Relationship Id="rId8" Type="http://schemas.openxmlformats.org/officeDocument/2006/relationships/slide" Target="slide73.xml" TargetMode="Interna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9.xml" TargetMode="Internal" /><Relationship Id="rId3" Type="http://schemas.openxmlformats.org/officeDocument/2006/relationships/image" Target="../media/image2.png" /><Relationship Id="rId4" Type="http://schemas.openxmlformats.org/officeDocument/2006/relationships/oleObject" Target="../embeddings/oleObject31.bin" TargetMode="Internal" /><Relationship Id="rId5" Type="http://schemas.openxmlformats.org/officeDocument/2006/relationships/vmlDrawing" Target="../drawings/vmlDrawing31.vml" /><Relationship Id="rId6" Type="http://schemas.openxmlformats.org/officeDocument/2006/relationships/image" Target="../media/image33.png" /><Relationship Id="rId7" Type="http://schemas.openxmlformats.org/officeDocument/2006/relationships/hyperlink" Target="http://de.statista.com/statistik/daten/studie/190535" TargetMode="External" /><Relationship Id="rId8" Type="http://schemas.openxmlformats.org/officeDocument/2006/relationships/slide" Target="slide74.xml" TargetMode="Interna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39.xml" TargetMode="Internal" /><Relationship Id="rId3" Type="http://schemas.openxmlformats.org/officeDocument/2006/relationships/image" Target="../media/image2.png" /><Relationship Id="rId4" Type="http://schemas.openxmlformats.org/officeDocument/2006/relationships/oleObject" Target="../embeddings/oleObject32.bin" TargetMode="Internal" /><Relationship Id="rId5" Type="http://schemas.openxmlformats.org/officeDocument/2006/relationships/vmlDrawing" Target="../drawings/vmlDrawing32.vml" /><Relationship Id="rId6" Type="http://schemas.openxmlformats.org/officeDocument/2006/relationships/image" Target="../media/image34.png" /><Relationship Id="rId7" Type="http://schemas.openxmlformats.org/officeDocument/2006/relationships/hyperlink" Target="http://de.statista.com/statistik/daten/studie/157595" TargetMode="External" /><Relationship Id="rId8" Type="http://schemas.openxmlformats.org/officeDocument/2006/relationships/slide" Target="slide75.xml" TargetMode="Interna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221/umfrage/anzahl-der-studenten-an-deutschen-hochschulen" TargetMode="External" /><Relationship Id="rId4" Type="http://schemas.openxmlformats.org/officeDocument/2006/relationships/slide" Target="slide6.xml" TargetMode="Interna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264/umfrage/anzahl-der-studenten-nach-hochschulart" TargetMode="External" /><Relationship Id="rId4" Type="http://schemas.openxmlformats.org/officeDocument/2006/relationships/slide" Target="slide7.xml" TargetMode="Interna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2140/umfrage/anzahl-der-deutschen-studenten-nach-studienfach" TargetMode="External" /><Relationship Id="rId4" Type="http://schemas.openxmlformats.org/officeDocument/2006/relationships/slide" Target="slide8.xml" TargetMode="Interna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4907/umfrage/studienanfaenger-in-deutschland-seit-1995" TargetMode="External" /><Relationship Id="rId4" Type="http://schemas.openxmlformats.org/officeDocument/2006/relationships/slide" Target="slide9.xml" TargetMode="Interna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247/umfrage/anzahl-der-studienanfaenger-nach-faechergruppen" TargetMode="External" /><Relationship Id="rId4" Type="http://schemas.openxmlformats.org/officeDocument/2006/relationships/slide" Target="slide10.xml" TargetMode="Interna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72005/umfrage/entwicklung-der-studienanfaengerquote" TargetMode="External" /><Relationship Id="rId4" Type="http://schemas.openxmlformats.org/officeDocument/2006/relationships/slide" Target="slide11.xml" TargetMode="In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39/umfrage/studienanfaenger-an-hochschulen-und-fachhochschulen" TargetMode="External" /><Relationship Id="rId4" Type="http://schemas.openxmlformats.org/officeDocument/2006/relationships/slide" Target="slide12.xml" TargetMode="Interna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9312/umfrage/studienabschluesse-in-deutschland-seit-1993" TargetMode="External" /><Relationship Id="rId4" Type="http://schemas.openxmlformats.org/officeDocument/2006/relationships/slide" Target="slide13.xml" TargetMode="Interna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57345/umfrage/erfolgsquote-von-studenten-nach-faechergruppen" TargetMode="External" /><Relationship Id="rId4" Type="http://schemas.openxmlformats.org/officeDocument/2006/relationships/slide" Target="slide14.xml" TargetMode="Interna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9155/umfrage/durchschnittliche-studiendauer-in-deutschland" TargetMode="External" /><Relationship Id="rId4" Type="http://schemas.openxmlformats.org/officeDocument/2006/relationships/slide" Target="slide15.xml" TargetMode="Interna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9237/umfrage/durchschnittsalter-von-hochschulabsolventen-in-deutschland" TargetMode="External" /><Relationship Id="rId4" Type="http://schemas.openxmlformats.org/officeDocument/2006/relationships/slide" Target="slide16.xml" TargetMode="Interna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67053/umfrage/deutsche-studierende-im-ausland" TargetMode="External" /><Relationship Id="rId4" Type="http://schemas.openxmlformats.org/officeDocument/2006/relationships/slide" Target="slide18.xml" TargetMode="Interna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67055/umfrage/deutsche-studierende-im-ausland-nach-studienland" TargetMode="External" /><Relationship Id="rId4" Type="http://schemas.openxmlformats.org/officeDocument/2006/relationships/slide" Target="slide19.xml" TargetMode="Interna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6302/umfrage/anzahl-der-erasmus-studenten-seit-1987" TargetMode="External" /><Relationship Id="rId4" Type="http://schemas.openxmlformats.org/officeDocument/2006/relationships/slide" Target="slide20.xml" TargetMode="Interna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55267/umfrage/finanzierung-des-studiums" TargetMode="External" /><Relationship Id="rId4" Type="http://schemas.openxmlformats.org/officeDocument/2006/relationships/slide" Target="slide22.xml" TargetMode="Internal"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347/umfrage/einnahmen-von-studenten" TargetMode="External" /><Relationship Id="rId4" Type="http://schemas.openxmlformats.org/officeDocument/2006/relationships/slide" Target="slide23.xml" TargetMode="In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1.bin" TargetMode="Internal" /><Relationship Id="rId5" Type="http://schemas.openxmlformats.org/officeDocument/2006/relationships/vmlDrawing" Target="../drawings/vmlDrawing1.vml" /><Relationship Id="rId6" Type="http://schemas.openxmlformats.org/officeDocument/2006/relationships/image" Target="../media/image3.png" /><Relationship Id="rId7" Type="http://schemas.openxmlformats.org/officeDocument/2006/relationships/hyperlink" Target="http://de.statista.com/statistik/daten/studie/221" TargetMode="External" /><Relationship Id="rId8" Type="http://schemas.openxmlformats.org/officeDocument/2006/relationships/slide" Target="slide44.xml" TargetMode="Interna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7865/umfrage/studenten-mit-nebenjobs-im-semester-und-in-den-ferien-in-2009-nach-jeweiliger-arbeitszeit" TargetMode="External" /><Relationship Id="rId4" Type="http://schemas.openxmlformats.org/officeDocument/2006/relationships/slide" Target="slide24.xml" TargetMode="Interna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219/umfrage/anzahl-der-bafoeg-gefoerderten-studenten" TargetMode="External" /><Relationship Id="rId4" Type="http://schemas.openxmlformats.org/officeDocument/2006/relationships/slide" Target="slide25.xml" TargetMode="Interna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220/umfrage/monatlicher-bafoeg-foerderbetrag-pro-student" TargetMode="External" /><Relationship Id="rId4" Type="http://schemas.openxmlformats.org/officeDocument/2006/relationships/slide" Target="slide26.xml" TargetMode="Interna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90586/umfrage/chancen-auf-die-vergabe-eines-stipendiums-fuer-begabte-schueler-und-studenten" TargetMode="External" /><Relationship Id="rId4" Type="http://schemas.openxmlformats.org/officeDocument/2006/relationships/slide" Target="slide27.xml" TargetMode="Interna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2213/umfrage/wohnheim-plaetze-fuer-studenten-in-deutschen-staedten" TargetMode="External" /><Relationship Id="rId4" Type="http://schemas.openxmlformats.org/officeDocument/2006/relationships/slide" Target="slide29.xml" TargetMode="Interna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7895/umfrage/wohnsituation-der-studenten-im-jahr-2008-und-2009" TargetMode="External" /><Relationship Id="rId4" Type="http://schemas.openxmlformats.org/officeDocument/2006/relationships/slide" Target="slide30.xml" TargetMode="Interna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75392/umfrage/zufriedenheit-von-studenten-mit-einzelaspekten-ihrer-wohnsituation" TargetMode="External" /><Relationship Id="rId4" Type="http://schemas.openxmlformats.org/officeDocument/2006/relationships/slide" Target="slide31.xml" TargetMode="Interna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65487/umfrage/einstiegsgehaelter-von-hochschulabsolventen-nach-branchen" TargetMode="External" /><Relationship Id="rId4" Type="http://schemas.openxmlformats.org/officeDocument/2006/relationships/slide" Target="slide33.xml" TargetMode="Interna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3075/umfrage/einstiegsgehaelter-fuer-hochschulabsolventen-nach-studienrichtung" TargetMode="External" /><Relationship Id="rId4" Type="http://schemas.openxmlformats.org/officeDocument/2006/relationships/slide" Target="slide34.xml" TargetMode="Interna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88764/umfrage/beliebteste-arbeitgeber-fuer-wirtschaftswissenschaftler" TargetMode="External" /><Relationship Id="rId4" Type="http://schemas.openxmlformats.org/officeDocument/2006/relationships/slide" Target="slide35.xml" TargetMode="Interna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2.bin" TargetMode="Internal" /><Relationship Id="rId5" Type="http://schemas.openxmlformats.org/officeDocument/2006/relationships/vmlDrawing" Target="../drawings/vmlDrawing2.vml" /><Relationship Id="rId6" Type="http://schemas.openxmlformats.org/officeDocument/2006/relationships/image" Target="../media/image4.png" /><Relationship Id="rId7" Type="http://schemas.openxmlformats.org/officeDocument/2006/relationships/hyperlink" Target="http://de.statista.com/statistik/daten/studie/1264" TargetMode="External" /><Relationship Id="rId8" Type="http://schemas.openxmlformats.org/officeDocument/2006/relationships/slide" Target="slide45.xml" TargetMode="Interna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59790/umfrage/beliebteste-arbeitgeber-fuer-ingenieure" TargetMode="External" /><Relationship Id="rId4" Type="http://schemas.openxmlformats.org/officeDocument/2006/relationships/slide" Target="slide36.xml" TargetMode="Interna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90660/umfrage/arbeitsplaene-fuer-das-ausland-nach-beendigung-des-studiums" TargetMode="External" /><Relationship Id="rId4" Type="http://schemas.openxmlformats.org/officeDocument/2006/relationships/slide" Target="slide37.xml" TargetMode="Interna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37874/umfrage/jobkriterien-die-im-jahr-2009-von-studenten-als-wichtig-eingestuft-werden" TargetMode="External" /><Relationship Id="rId4" Type="http://schemas.openxmlformats.org/officeDocument/2006/relationships/slide" Target="slide38.xml" TargetMode="Interna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55540/umfrage/soziale-herkunft-der-studierenden-in-deutschland-seit-1982" TargetMode="External" /><Relationship Id="rId4" Type="http://schemas.openxmlformats.org/officeDocument/2006/relationships/slide" Target="slide40.xml" TargetMode="Interna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90535/umfrage/meinung-zu-den-studienbedingungen-in-deutschland" TargetMode="External" /><Relationship Id="rId4" Type="http://schemas.openxmlformats.org/officeDocument/2006/relationships/slide" Target="slide41.xml" TargetMode="Interna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png" /><Relationship Id="rId3" Type="http://schemas.openxmlformats.org/officeDocument/2006/relationships/hyperlink" Target="http://de.statista.com/statistik/daten/studie/157595/umfrage/akzeptanz-von-studiengebuehren-bei-studenten" TargetMode="External" /><Relationship Id="rId4" Type="http://schemas.openxmlformats.org/officeDocument/2006/relationships/slide" Target="slide42.xml" TargetMode="In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3.bin" TargetMode="Internal" /><Relationship Id="rId5" Type="http://schemas.openxmlformats.org/officeDocument/2006/relationships/vmlDrawing" Target="../drawings/vmlDrawing3.vml" /><Relationship Id="rId6" Type="http://schemas.openxmlformats.org/officeDocument/2006/relationships/image" Target="../media/image5.png" /><Relationship Id="rId7" Type="http://schemas.openxmlformats.org/officeDocument/2006/relationships/hyperlink" Target="http://de.statista.com/statistik/daten/studie/2140" TargetMode="External" /><Relationship Id="rId8" Type="http://schemas.openxmlformats.org/officeDocument/2006/relationships/slide" Target="slide46.xml" TargetMode="Interna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slide" Target="slide5.xml" TargetMode="Internal" /><Relationship Id="rId3" Type="http://schemas.openxmlformats.org/officeDocument/2006/relationships/image" Target="../media/image2.png" /><Relationship Id="rId4" Type="http://schemas.openxmlformats.org/officeDocument/2006/relationships/oleObject" Target="../embeddings/oleObject4.bin" TargetMode="Internal" /><Relationship Id="rId5" Type="http://schemas.openxmlformats.org/officeDocument/2006/relationships/vmlDrawing" Target="../drawings/vmlDrawing4.vml" /><Relationship Id="rId6" Type="http://schemas.openxmlformats.org/officeDocument/2006/relationships/image" Target="../media/image6.png" /><Relationship Id="rId7" Type="http://schemas.openxmlformats.org/officeDocument/2006/relationships/hyperlink" Target="http://de.statista.com/statistik/daten/studie/4907" TargetMode="External" /><Relationship Id="rId8" Type="http://schemas.openxmlformats.org/officeDocument/2006/relationships/slide" Target="slide47.xml" TargetMode="Interna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2286000"/>
            <a:ext cx="9906000" cy="6858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200" dirty="1">
                <a:solidFill>
                  <a:srgbClr val="424242"/>
                </a:solidFill>
                <a:latin typeface="Arial"/>
              </a:rPr>
              <a:t>Statista-Dossier</a:t>
            </a:r>
          </a:p>
        </p:txBody>
      </p:sp>
      <p:sp>
        <p:nvSpPr>
          <p:cNvPr id="3" name="New shape"/>
          <p:cNvSpPr/>
          <p:nvPr/>
        </p:nvSpPr>
        <p:spPr>
          <a:xfrm>
            <a:off x="0" y="2743200"/>
            <a:ext cx="9906000" cy="850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2000" dirty="1">
                <a:solidFill>
                  <a:srgbClr val="424242"/>
                </a:solidFill>
                <a:latin typeface="Arial"/>
              </a:rPr>
              <a:t>Studenten in Deutschland - Statista-Dossier 2013</a:t>
            </a:r>
          </a:p>
        </p:txBody>
      </p:sp>
      <p:pic>
        <p:nvPicPr>
          <p:cNvPr id="4" name="New picture"/>
          <p:cNvPicPr/>
          <p:nvPr/>
        </p:nvPicPr>
        <p:blipFill>
          <a:blip r:embed="rId2"/>
          <a:srcRect/>
          <a:stretch>
            <a:fillRect/>
          </a:stretch>
        </p:blipFill>
        <p:spPr>
          <a:xfrm>
            <a:off x="3683000" y="5486400"/>
            <a:ext cx="2540000" cy="495300"/>
          </a:xfrm>
          <a:prstGeom prst="rect"/>
          <a:noFill/>
          <a:ln w="0">
            <a:solidFill>
              <a:srgbClr val="FFFFFF">
                <a:alpha val="0"/>
              </a:srgb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 in Deutschland nach Fächergruppen 2012/2013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Studienanfänger/-innen im ersten Hochschulsemester in Deutschland im Studienjahr 2012 nach Fächergruppen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10</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247" r:id="rId4" spid="_x0000_s1042">
                  <p:embed/>
                </p:oleObj>
              </mc:Choice>
              <mc:Fallback>
                <p:oleObj name="OleObject" progId="Excel.Sheet.3247" r:id="rId4" spid="_x0000_s1042">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3247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Studierende an Hochschulen Wintersemester 2012/2013, Seite 14</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48</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Studienanfängerquote in Deutschland bis 2013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Entwicklung der Studienanfängerquote* in Deutschland von 2000 bis 2013</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11</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72005" r:id="rId4" spid="_x0000_s1043">
                  <p:embed/>
                </p:oleObj>
              </mc:Choice>
              <mc:Fallback>
                <p:oleObj name="OleObject" progId="Excel.Sheet.72005" r:id="rId4" spid="_x0000_s1043">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72005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Bildung und Kultur - Schnellmeldungsergebnisse der Hochschulstatistik - WS 2013/2014, Seite 11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49</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Vorläufiges Ergebnis. ** Die Studienanfängerquote zeigt laut Quelle den Anteil der Studienanfänger an der Bevölkerung des entsprechenden Geburtsjahres. Dabei werden Quoten für einzelne Geburtsjahrgänge berechnet und anschließend aufsummiert (sog. "Quotensummenverfahren"). Bevölkerung auf Basis frü... weiter im Quellenverzeichnis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Studienanfängerquote an Hochschulen und Fachhochschulen bis 2011</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OECD-Mitgliedsstaaten</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Studienanfängerquoten an Hoch- und Fachhochschulen in Deutschland und der OECD nach Jahrgängen von 2000 bis 2011</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12</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39" r:id="rId4" spid="_x0000_s1044">
                  <p:embed/>
                </p:oleObj>
              </mc:Choice>
              <mc:Fallback>
                <p:oleObj name="OleObject" progId="Excel.Sheet.1839" r:id="rId4" spid="_x0000_s1044">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1839</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OECD, Education at a Glance 2013, Seite 301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50</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 Angaben für die Jahre von 2001 bis 2004 sowie 2006 und 2007 wurden früheren Ausgaben der Publikation "Bildung auf einen Blick" (englisch: Education at a glance) entnommen.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Studienabschlüsse: Bestandene Prüfungen an Hochschulen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Studienabschlüsse: Anzahl der bestandenen Prüfungen an Hochschulen in Deutschland von 1993 bis 2012</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13</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9312" r:id="rId4" spid="_x0000_s1045">
                  <p:embed/>
                </p:oleObj>
              </mc:Choice>
              <mc:Fallback>
                <p:oleObj name="OleObject" progId="Excel.Sheet.39312" r:id="rId4" spid="_x0000_s1045">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39312</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Bildung und Kultur - Prüfungen an Hochschulen 2012, Seite 10</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51</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Erfolgsquote von Studierenden in Deutschland nach Fächergruppen 2010</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Erfolgsquote* von Studierenden in Deutschland im Jahr 2010 nach Fächergruppen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14</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57345" r:id="rId4" spid="_x0000_s1046">
                  <p:embed/>
                </p:oleObj>
              </mc:Choice>
              <mc:Fallback>
                <p:oleObj name="OleObject" progId="Excel.Sheet.157345" r:id="rId4" spid="_x0000_s1046">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157345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Hochschulen auf einen Blick 2012, Seite 18</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52</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Erfolgsquote 2010 für den Jahrgang 2002 (Studienbeginn im Jahr 2002).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Durchschnittliche Studiendauer in Deutschland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Durchschnittliche Studiendauer von Erstabsolventen* in Deutschland von 2003 bis 2012 (in Semestern)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15</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9155" r:id="rId4" spid="_x0000_s1047">
                  <p:embed/>
                </p:oleObj>
              </mc:Choice>
              <mc:Fallback>
                <p:oleObj name="OleObject" progId="Excel.Sheet.189155" r:id="rId4" spid="_x0000_s1047">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189155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Bildung und Kultur - Prüfungen an Hochschulen 2012, Seite 172</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53</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Gesamtstudienzeit von Erstabsolventen (alle Abschlüsse) mit Abschluss im jeweils angegebenen Jahr. Die Angaben für die Jahre bis 2011 wurden früheren Ausgaben der Publikation "Bildung und Kultur - Prüfungen an Hochschulen" entnommen.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Durchschnittsalter von Hochschulabsolventen in Deutschland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Durchschnittsalter von Hochschulabsolventen* in Deutschland von 2003 bis 2012 (in Jahren)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16</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9237" r:id="rId4" spid="_x0000_s1048">
                  <p:embed/>
                </p:oleObj>
              </mc:Choice>
              <mc:Fallback>
                <p:oleObj name="OleObject" progId="Excel.Sheet.189237" r:id="rId4" spid="_x0000_s1048">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189237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Bildung und Kultur - Prüfungen an Hochschulen 2012, Seite 172</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54</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Durchschnittsalter von Erstabsolventen (alle Abschlüsse) mit Abschluss im jeweils angegebenen Jahr.Die Angaben für die Jahre bis 2011 wurden früheren Ausgaben der Publikation "Bildung und Kultur - Prüfungen an Hochschulen" entnommen.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17</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Auslandsstudium</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Deutsche Studierende im Ausland bis 2011</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deutschen Studierenden im Ausland von 2001 bis 2011</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18</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67053" r:id="rId4" spid="_x0000_s1049">
                  <p:embed/>
                </p:oleObj>
              </mc:Choice>
              <mc:Fallback>
                <p:oleObj name="OleObject" progId="Excel.Sheet.167053" r:id="rId4" spid="_x0000_s1049">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167053</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Deutsche Studierende im Ausland 2001-2011, Seite 29</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55</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 Angaben sind laut Quelle aufgrund z.T. nur schwer zugänglichen oder fehlenden Zahlenmaterialien und aufgrund des teilweise unklaren methodischen Vorgehens der einzelnen Länder hochgerechnet.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Auslandsstudium</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Deutsche Studierende im Ausland nach Studienland 2011</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Weltweit</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Die 15 wichtigsten Studienländer für deutsche Studierende im Ausland im Jahr 2011</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19</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67055" r:id="rId4" spid="_x0000_s1050">
                  <p:embed/>
                </p:oleObj>
              </mc:Choice>
              <mc:Fallback>
                <p:oleObj name="OleObject" progId="Excel.Sheet.167055" r:id="rId4" spid="_x0000_s1050">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167055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Deutsche Studierende im Ausland 2001-2011, Seite 29</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56</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Schätzung.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Inhaltsverzeichnis</a:t>
            </a:r>
          </a:p>
        </p:txBody>
      </p:sp>
      <p:sp>
        <p:nvSpPr>
          <p:cNvPr id="3"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5"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6"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a:t>
            </a:r>
          </a:p>
        </p:txBody>
      </p:sp>
      <p:sp>
        <p:nvSpPr>
          <p:cNvPr id="7"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8" name="New shape"/>
          <p:cNvSpPr/>
          <p:nvPr/>
        </p:nvSpPr>
        <p:spPr>
          <a:xfrm>
            <a:off x="254000" y="127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Überblick</a:t>
            </a:r>
          </a:p>
        </p:txBody>
      </p:sp>
      <p:sp>
        <p:nvSpPr>
          <p:cNvPr id="9" name="New shape"/>
          <p:cNvSpPr/>
          <p:nvPr/>
        </p:nvSpPr>
        <p:spPr>
          <a:xfrm>
            <a:off x="381000" y="152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3"/>
              </a:rPr>
              <a:t>Anzahl der Studenten an deutschen Hochschulen bis 2012/13</a:t>
            </a:r>
          </a:p>
        </p:txBody>
      </p:sp>
      <p:sp>
        <p:nvSpPr>
          <p:cNvPr id="10" name="New shape"/>
          <p:cNvSpPr/>
          <p:nvPr/>
        </p:nvSpPr>
        <p:spPr>
          <a:xfrm>
            <a:off x="8953500" y="152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6</a:t>
            </a:r>
          </a:p>
        </p:txBody>
      </p:sp>
      <p:sp>
        <p:nvSpPr>
          <p:cNvPr id="11" name="New shape"/>
          <p:cNvSpPr/>
          <p:nvPr/>
        </p:nvSpPr>
        <p:spPr>
          <a:xfrm>
            <a:off x="381000" y="1778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4"/>
              </a:rPr>
              <a:t>Studierende in Deutschland nach Hochschulart 2013/2014</a:t>
            </a:r>
          </a:p>
        </p:txBody>
      </p:sp>
      <p:sp>
        <p:nvSpPr>
          <p:cNvPr id="12" name="New shape"/>
          <p:cNvSpPr/>
          <p:nvPr/>
        </p:nvSpPr>
        <p:spPr>
          <a:xfrm>
            <a:off x="8953500" y="1778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7</a:t>
            </a:r>
          </a:p>
        </p:txBody>
      </p:sp>
      <p:sp>
        <p:nvSpPr>
          <p:cNvPr id="13" name="New shape"/>
          <p:cNvSpPr/>
          <p:nvPr/>
        </p:nvSpPr>
        <p:spPr>
          <a:xfrm>
            <a:off x="381000" y="2032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5"/>
              </a:rPr>
              <a:t>Studienfächer mit den meisten Studierenden 2012/2013</a:t>
            </a:r>
          </a:p>
        </p:txBody>
      </p:sp>
      <p:sp>
        <p:nvSpPr>
          <p:cNvPr id="14" name="New shape"/>
          <p:cNvSpPr/>
          <p:nvPr/>
        </p:nvSpPr>
        <p:spPr>
          <a:xfrm>
            <a:off x="8953500" y="2032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8</a:t>
            </a:r>
          </a:p>
        </p:txBody>
      </p:sp>
      <p:sp>
        <p:nvSpPr>
          <p:cNvPr id="15" name="New shape"/>
          <p:cNvSpPr/>
          <p:nvPr/>
        </p:nvSpPr>
        <p:spPr>
          <a:xfrm>
            <a:off x="381000" y="2286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6"/>
              </a:rPr>
              <a:t>Studienanfänger in Deutschland bis 2013</a:t>
            </a:r>
          </a:p>
        </p:txBody>
      </p:sp>
      <p:sp>
        <p:nvSpPr>
          <p:cNvPr id="16" name="New shape"/>
          <p:cNvSpPr/>
          <p:nvPr/>
        </p:nvSpPr>
        <p:spPr>
          <a:xfrm>
            <a:off x="8953500" y="2286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9</a:t>
            </a:r>
          </a:p>
        </p:txBody>
      </p:sp>
      <p:sp>
        <p:nvSpPr>
          <p:cNvPr id="17" name="New shape"/>
          <p:cNvSpPr/>
          <p:nvPr/>
        </p:nvSpPr>
        <p:spPr>
          <a:xfrm>
            <a:off x="381000" y="254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7"/>
              </a:rPr>
              <a:t>Studienanfänger in Deutschland nach Fächergruppen 2012/2013</a:t>
            </a:r>
          </a:p>
        </p:txBody>
      </p:sp>
      <p:sp>
        <p:nvSpPr>
          <p:cNvPr id="18" name="New shape"/>
          <p:cNvSpPr/>
          <p:nvPr/>
        </p:nvSpPr>
        <p:spPr>
          <a:xfrm>
            <a:off x="8953500" y="2540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10</a:t>
            </a:r>
          </a:p>
        </p:txBody>
      </p:sp>
      <p:sp>
        <p:nvSpPr>
          <p:cNvPr id="19" name="New shape"/>
          <p:cNvSpPr/>
          <p:nvPr/>
        </p:nvSpPr>
        <p:spPr>
          <a:xfrm>
            <a:off x="381000" y="279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8"/>
              </a:rPr>
              <a:t>Studienanfängerquote in Deutschland bis 2013</a:t>
            </a:r>
          </a:p>
        </p:txBody>
      </p:sp>
      <p:sp>
        <p:nvSpPr>
          <p:cNvPr id="20" name="New shape"/>
          <p:cNvSpPr/>
          <p:nvPr/>
        </p:nvSpPr>
        <p:spPr>
          <a:xfrm>
            <a:off x="8953500" y="279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11</a:t>
            </a:r>
          </a:p>
        </p:txBody>
      </p:sp>
      <p:sp>
        <p:nvSpPr>
          <p:cNvPr id="21" name="New shape"/>
          <p:cNvSpPr/>
          <p:nvPr/>
        </p:nvSpPr>
        <p:spPr>
          <a:xfrm>
            <a:off x="381000" y="3048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9"/>
              </a:rPr>
              <a:t>Studienanfängerquote an Hochschulen und Fachhochschulen bis 2011</a:t>
            </a:r>
          </a:p>
        </p:txBody>
      </p:sp>
      <p:sp>
        <p:nvSpPr>
          <p:cNvPr id="22" name="New shape"/>
          <p:cNvSpPr/>
          <p:nvPr/>
        </p:nvSpPr>
        <p:spPr>
          <a:xfrm>
            <a:off x="8953500" y="3048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12</a:t>
            </a:r>
          </a:p>
        </p:txBody>
      </p:sp>
      <p:sp>
        <p:nvSpPr>
          <p:cNvPr id="23" name="New shape"/>
          <p:cNvSpPr/>
          <p:nvPr/>
        </p:nvSpPr>
        <p:spPr>
          <a:xfrm>
            <a:off x="381000" y="3302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0"/>
              </a:rPr>
              <a:t>Studienabschlüsse: Bestandene Prüfungen an Hochschulen bis 2012</a:t>
            </a:r>
          </a:p>
        </p:txBody>
      </p:sp>
      <p:sp>
        <p:nvSpPr>
          <p:cNvPr id="24" name="New shape"/>
          <p:cNvSpPr/>
          <p:nvPr/>
        </p:nvSpPr>
        <p:spPr>
          <a:xfrm>
            <a:off x="8953500" y="3302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13</a:t>
            </a:r>
          </a:p>
        </p:txBody>
      </p:sp>
      <p:sp>
        <p:nvSpPr>
          <p:cNvPr id="25" name="New shape"/>
          <p:cNvSpPr/>
          <p:nvPr/>
        </p:nvSpPr>
        <p:spPr>
          <a:xfrm>
            <a:off x="381000" y="3556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1"/>
              </a:rPr>
              <a:t>Erfolgsquote von Studierenden in Deutschland nach Fächergruppen 2010</a:t>
            </a:r>
          </a:p>
        </p:txBody>
      </p:sp>
      <p:sp>
        <p:nvSpPr>
          <p:cNvPr id="26" name="New shape"/>
          <p:cNvSpPr/>
          <p:nvPr/>
        </p:nvSpPr>
        <p:spPr>
          <a:xfrm>
            <a:off x="8953500" y="3556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14</a:t>
            </a:r>
          </a:p>
        </p:txBody>
      </p:sp>
      <p:sp>
        <p:nvSpPr>
          <p:cNvPr id="27" name="New shape"/>
          <p:cNvSpPr/>
          <p:nvPr/>
        </p:nvSpPr>
        <p:spPr>
          <a:xfrm>
            <a:off x="381000" y="381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2"/>
              </a:rPr>
              <a:t>Durchschnittliche Studiendauer in Deutschland bis 2012</a:t>
            </a:r>
          </a:p>
        </p:txBody>
      </p:sp>
      <p:sp>
        <p:nvSpPr>
          <p:cNvPr id="28" name="New shape"/>
          <p:cNvSpPr/>
          <p:nvPr/>
        </p:nvSpPr>
        <p:spPr>
          <a:xfrm>
            <a:off x="8953500" y="3810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15</a:t>
            </a:r>
          </a:p>
        </p:txBody>
      </p:sp>
      <p:sp>
        <p:nvSpPr>
          <p:cNvPr id="29" name="New shape"/>
          <p:cNvSpPr/>
          <p:nvPr/>
        </p:nvSpPr>
        <p:spPr>
          <a:xfrm>
            <a:off x="381000" y="406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3"/>
              </a:rPr>
              <a:t>Durchschnittsalter von Hochschulabsolventen in Deutschland bis 2012</a:t>
            </a:r>
          </a:p>
        </p:txBody>
      </p:sp>
      <p:sp>
        <p:nvSpPr>
          <p:cNvPr id="30" name="New shape"/>
          <p:cNvSpPr/>
          <p:nvPr/>
        </p:nvSpPr>
        <p:spPr>
          <a:xfrm>
            <a:off x="8953500" y="406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16</a:t>
            </a:r>
          </a:p>
        </p:txBody>
      </p:sp>
      <p:sp>
        <p:nvSpPr>
          <p:cNvPr id="31" name="New shape"/>
          <p:cNvSpPr/>
          <p:nvPr/>
        </p:nvSpPr>
        <p:spPr>
          <a:xfrm>
            <a:off x="254000" y="4445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Auslandsstudium</a:t>
            </a:r>
          </a:p>
        </p:txBody>
      </p:sp>
      <p:sp>
        <p:nvSpPr>
          <p:cNvPr id="32" name="New shape"/>
          <p:cNvSpPr/>
          <p:nvPr/>
        </p:nvSpPr>
        <p:spPr>
          <a:xfrm>
            <a:off x="381000" y="4699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4"/>
              </a:rPr>
              <a:t>Deutsche Studierende im Ausland bis 2011</a:t>
            </a:r>
          </a:p>
        </p:txBody>
      </p:sp>
      <p:sp>
        <p:nvSpPr>
          <p:cNvPr id="33" name="New shape"/>
          <p:cNvSpPr/>
          <p:nvPr/>
        </p:nvSpPr>
        <p:spPr>
          <a:xfrm>
            <a:off x="8953500" y="4699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18</a:t>
            </a:r>
          </a:p>
        </p:txBody>
      </p:sp>
      <p:sp>
        <p:nvSpPr>
          <p:cNvPr id="34" name="New shape"/>
          <p:cNvSpPr/>
          <p:nvPr/>
        </p:nvSpPr>
        <p:spPr>
          <a:xfrm>
            <a:off x="381000" y="4953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5"/>
              </a:rPr>
              <a:t>Deutsche Studierende im Ausland nach Studienland 2011</a:t>
            </a:r>
          </a:p>
        </p:txBody>
      </p:sp>
      <p:sp>
        <p:nvSpPr>
          <p:cNvPr id="35" name="New shape"/>
          <p:cNvSpPr/>
          <p:nvPr/>
        </p:nvSpPr>
        <p:spPr>
          <a:xfrm>
            <a:off x="8953500" y="4953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19</a:t>
            </a:r>
          </a:p>
        </p:txBody>
      </p:sp>
      <p:sp>
        <p:nvSpPr>
          <p:cNvPr id="36" name="New shape"/>
          <p:cNvSpPr/>
          <p:nvPr/>
        </p:nvSpPr>
        <p:spPr>
          <a:xfrm>
            <a:off x="381000" y="5207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6"/>
              </a:rPr>
              <a:t>ERASMUS-Studenten aus Deutschland bis 2013</a:t>
            </a:r>
          </a:p>
        </p:txBody>
      </p:sp>
      <p:sp>
        <p:nvSpPr>
          <p:cNvPr id="37" name="New shape"/>
          <p:cNvSpPr/>
          <p:nvPr/>
        </p:nvSpPr>
        <p:spPr>
          <a:xfrm>
            <a:off x="8953500" y="5207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Auslandsstudium</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ERASMUS-Studenten aus Deutschland bis 2013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ERASMUS-Studenten aus Deutschland von 1987/88 bis 2012/13</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20</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6302" r:id="rId4" spid="_x0000_s1051">
                  <p:embed/>
                </p:oleObj>
              </mc:Choice>
              <mc:Fallback>
                <p:oleObj name="OleObject" progId="Excel.Sheet.36302" r:id="rId4" spid="_x0000_s1051">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36302</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DAAD, Erasmus-Jahresbericht 2013, Seite 30</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57</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21</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zur Finanzierung des Studiums</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Wie finanzierst Du Dein Studium?</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22</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55267" r:id="rId4" spid="_x0000_s1052">
                  <p:embed/>
                </p:oleObj>
              </mc:Choice>
              <mc:Fallback>
                <p:oleObj name="OleObject" progId="Excel.Sheet.155267" r:id="rId4" spid="_x0000_s1052">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155267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IfD Allensbach, Reemtsma Begabtenförderungswerk, Studienbedingungen und Chancengerechtigkeit an Deutschlands Hochschulen 2011, Seite 61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58</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 Quelle macht keine genauen Angaben zur Fragestellung. Die hier gewählte Formulierung kann daher gegenüber der Befragung leicht abweichen.Mehrfachnennungen waren möglich.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Verteilung der Studenten nach monatlichen Einnahmen in Deutschland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Verteilung der Studierenden nach Höhe der monatlichen Einnahmen in den Jahren 2009 und 2012</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23</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347" r:id="rId4" spid="_x0000_s1053">
                  <p:embed/>
                </p:oleObj>
              </mc:Choice>
              <mc:Fallback>
                <p:oleObj name="OleObject" progId="Excel.Sheet.3347" r:id="rId4" spid="_x0000_s1053">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3347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HIS, Deutsches Studentenwerk, Die wirtschaftliche und soziale Lage der Studierenden in Deutschland 2012, Seite 202</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59</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Befragte Studenten:Sommersemester 2009: 16.370 Studierende Sommersemester 2012: 15.128 StudierendeLaut Quelle sind Rundungsdifferenzen möglich.Mit der Sozialerhebung wird ermittelt, wie hoch die Einnahmen ausfallen, mit denen Studierende, die sich im Erststudium befinden, außerhalb des Elternhauses ... weiter im Quellenverzeichnis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Studenten mit Nebenjobs im Semester und in den Ferien nach Arbeitszeit</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Anteil der im Semester und in den Ferien arbeitenden Studenten im Jahr 2009 nach Arbeitsstunden pro Woche </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24</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7865" r:id="rId4" spid="_x0000_s1054">
                  <p:embed/>
                </p:oleObj>
              </mc:Choice>
              <mc:Fallback>
                <p:oleObj name="OleObject" progId="Excel.Sheet.37865" r:id="rId4" spid="_x0000_s1054">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37865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univativ, unicensus09, Seite 15</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60</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BAföG beziehende Studierende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mit BAföG geförderten Studierenden von 1991 bis 2012</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25</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219" r:id="rId4" spid="_x0000_s1055">
                  <p:embed/>
                </p:oleObj>
              </mc:Choice>
              <mc:Fallback>
                <p:oleObj name="OleObject" progId="Excel.Sheet.219" r:id="rId4" spid="_x0000_s1055">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219</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genesis.destatis.de</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61</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Diese Statistik kann unter dem im Herkunftsverweis angegebenen Link bei der Genesis-Online Datenbank des Statistischen Bundesamtes aufgerufen werden. Geben Sie hierzu in der Suche den Code "21411-0001" ein.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Durchschnittlicher monatlicher BAföG-Förderbetrag pro Student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Durchschnittlicher monatlicher BAföG-Förderbetrag pro Student in Deutschland von 1991 bis 2012 (in Euro)</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26</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220" r:id="rId4" spid="_x0000_s1056">
                  <p:embed/>
                </p:oleObj>
              </mc:Choice>
              <mc:Fallback>
                <p:oleObj name="OleObject" progId="Excel.Sheet.220" r:id="rId4" spid="_x0000_s1056">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220</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genesis.destatis.de</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62</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Diese Statistik kann unter dem im Herkunftsverweis angegebenen Link bei der Genesis-Online Datenbank des Statistischen Bundesamtes aufgerufen werden. Geben Sie hierzu in der Suche den Code "21411-0001" ein.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Studienfinanzierung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Meinung zu den Chancen auf ein Stipendium</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Wie schätzen Sie ganz allgemein die Chancen für begabte Schüler und Studenten ein, ein Stipendium zu bekommen?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27</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90586" r:id="rId4" spid="_x0000_s1057">
                  <p:embed/>
                </p:oleObj>
              </mc:Choice>
              <mc:Fallback>
                <p:oleObj name="OleObject" progId="Excel.Sheet.190586" r:id="rId4" spid="_x0000_s1057">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190586</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IfD Allensbach, Reemtsma Begabtenförderungswerk, Studienbedingungen und Chancengerechtigkeit an Deutschlands Hochschulen 2011, Seite 38</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63</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28</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Studentisches Leben</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Studenten - Wohnheim-Plätze in deutschen Städten</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Anteil der Studenten, für die es Plätze im Wohnheim gibt, in deutschen Städten im Jahr 2010</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29</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2213" r:id="rId4" spid="_x0000_s1058">
                  <p:embed/>
                </p:oleObj>
              </mc:Choice>
              <mc:Fallback>
                <p:oleObj name="OleObject" progId="Excel.Sheet.182213" r:id="rId4" spid="_x0000_s1058">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182213</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Diverse Quellen, Süddeutsche Zeitung, Nr. 66, 21.03.2011, Seite 39</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64</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Berücksichtigt sind nur Wohnheime der Studentenwerke.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54000" y="381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Inhaltsverzeichnis</a:t>
            </a:r>
          </a:p>
        </p:txBody>
      </p:sp>
      <p:sp>
        <p:nvSpPr>
          <p:cNvPr id="8" name="New shape"/>
          <p:cNvSpPr/>
          <p:nvPr/>
        </p:nvSpPr>
        <p:spPr>
          <a:xfrm>
            <a:off x="254000" y="127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Studienfinanzierung</a:t>
            </a:r>
          </a:p>
        </p:txBody>
      </p:sp>
      <p:sp>
        <p:nvSpPr>
          <p:cNvPr id="9" name="New shape"/>
          <p:cNvSpPr/>
          <p:nvPr/>
        </p:nvSpPr>
        <p:spPr>
          <a:xfrm>
            <a:off x="381000" y="152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3"/>
              </a:rPr>
              <a:t>Umfrage zur Finanzierung des Studiums</a:t>
            </a:r>
          </a:p>
        </p:txBody>
      </p:sp>
      <p:sp>
        <p:nvSpPr>
          <p:cNvPr id="10" name="New shape"/>
          <p:cNvSpPr/>
          <p:nvPr/>
        </p:nvSpPr>
        <p:spPr>
          <a:xfrm>
            <a:off x="8953500" y="152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22</a:t>
            </a:r>
          </a:p>
        </p:txBody>
      </p:sp>
      <p:sp>
        <p:nvSpPr>
          <p:cNvPr id="11" name="New shape"/>
          <p:cNvSpPr/>
          <p:nvPr/>
        </p:nvSpPr>
        <p:spPr>
          <a:xfrm>
            <a:off x="381000" y="1778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4"/>
              </a:rPr>
              <a:t>Verteilung der Studenten nach monatlichen Einnahmen in Deutschland bis 2012</a:t>
            </a:r>
          </a:p>
        </p:txBody>
      </p:sp>
      <p:sp>
        <p:nvSpPr>
          <p:cNvPr id="12" name="New shape"/>
          <p:cNvSpPr/>
          <p:nvPr/>
        </p:nvSpPr>
        <p:spPr>
          <a:xfrm>
            <a:off x="8953500" y="1778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23</a:t>
            </a:r>
          </a:p>
        </p:txBody>
      </p:sp>
      <p:sp>
        <p:nvSpPr>
          <p:cNvPr id="13" name="New shape"/>
          <p:cNvSpPr/>
          <p:nvPr/>
        </p:nvSpPr>
        <p:spPr>
          <a:xfrm>
            <a:off x="381000" y="2032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5"/>
              </a:rPr>
              <a:t>Studenten mit Nebenjobs im Semester und in den Ferien nach Arbeitszeit</a:t>
            </a:r>
          </a:p>
        </p:txBody>
      </p:sp>
      <p:sp>
        <p:nvSpPr>
          <p:cNvPr id="14" name="New shape"/>
          <p:cNvSpPr/>
          <p:nvPr/>
        </p:nvSpPr>
        <p:spPr>
          <a:xfrm>
            <a:off x="8953500" y="2032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24</a:t>
            </a:r>
          </a:p>
        </p:txBody>
      </p:sp>
      <p:sp>
        <p:nvSpPr>
          <p:cNvPr id="15" name="New shape"/>
          <p:cNvSpPr/>
          <p:nvPr/>
        </p:nvSpPr>
        <p:spPr>
          <a:xfrm>
            <a:off x="381000" y="2286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6"/>
              </a:rPr>
              <a:t>BAföG beziehende Studierende bis 2012</a:t>
            </a:r>
          </a:p>
        </p:txBody>
      </p:sp>
      <p:sp>
        <p:nvSpPr>
          <p:cNvPr id="16" name="New shape"/>
          <p:cNvSpPr/>
          <p:nvPr/>
        </p:nvSpPr>
        <p:spPr>
          <a:xfrm>
            <a:off x="8953500" y="2286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25</a:t>
            </a:r>
          </a:p>
        </p:txBody>
      </p:sp>
      <p:sp>
        <p:nvSpPr>
          <p:cNvPr id="17" name="New shape"/>
          <p:cNvSpPr/>
          <p:nvPr/>
        </p:nvSpPr>
        <p:spPr>
          <a:xfrm>
            <a:off x="381000" y="254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7"/>
              </a:rPr>
              <a:t>Durchschnittlicher monatlicher BAföG-Förderbetrag pro Student bis 2012</a:t>
            </a:r>
          </a:p>
        </p:txBody>
      </p:sp>
      <p:sp>
        <p:nvSpPr>
          <p:cNvPr id="18" name="New shape"/>
          <p:cNvSpPr/>
          <p:nvPr/>
        </p:nvSpPr>
        <p:spPr>
          <a:xfrm>
            <a:off x="8953500" y="2540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26</a:t>
            </a:r>
          </a:p>
        </p:txBody>
      </p:sp>
      <p:sp>
        <p:nvSpPr>
          <p:cNvPr id="19" name="New shape"/>
          <p:cNvSpPr/>
          <p:nvPr/>
        </p:nvSpPr>
        <p:spPr>
          <a:xfrm>
            <a:off x="381000" y="279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8"/>
              </a:rPr>
              <a:t>Meinung zu den Chancen auf ein Stipendium</a:t>
            </a:r>
          </a:p>
        </p:txBody>
      </p:sp>
      <p:sp>
        <p:nvSpPr>
          <p:cNvPr id="20" name="New shape"/>
          <p:cNvSpPr/>
          <p:nvPr/>
        </p:nvSpPr>
        <p:spPr>
          <a:xfrm>
            <a:off x="8953500" y="279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27</a:t>
            </a:r>
          </a:p>
        </p:txBody>
      </p:sp>
      <p:sp>
        <p:nvSpPr>
          <p:cNvPr id="21" name="New shape"/>
          <p:cNvSpPr/>
          <p:nvPr/>
        </p:nvSpPr>
        <p:spPr>
          <a:xfrm>
            <a:off x="254000" y="3175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Studentisches Leben</a:t>
            </a:r>
          </a:p>
        </p:txBody>
      </p:sp>
      <p:sp>
        <p:nvSpPr>
          <p:cNvPr id="22" name="New shape"/>
          <p:cNvSpPr/>
          <p:nvPr/>
        </p:nvSpPr>
        <p:spPr>
          <a:xfrm>
            <a:off x="381000" y="3429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9"/>
              </a:rPr>
              <a:t>Studenten - Wohnheim-Plätze in deutschen Städten</a:t>
            </a:r>
          </a:p>
        </p:txBody>
      </p:sp>
      <p:sp>
        <p:nvSpPr>
          <p:cNvPr id="23" name="New shape"/>
          <p:cNvSpPr/>
          <p:nvPr/>
        </p:nvSpPr>
        <p:spPr>
          <a:xfrm>
            <a:off x="8953500" y="3429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29</a:t>
            </a:r>
          </a:p>
        </p:txBody>
      </p:sp>
      <p:sp>
        <p:nvSpPr>
          <p:cNvPr id="24" name="New shape"/>
          <p:cNvSpPr/>
          <p:nvPr/>
        </p:nvSpPr>
        <p:spPr>
          <a:xfrm>
            <a:off x="381000" y="3683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0"/>
              </a:rPr>
              <a:t>Wohnsituation der Studenten</a:t>
            </a:r>
          </a:p>
        </p:txBody>
      </p:sp>
      <p:sp>
        <p:nvSpPr>
          <p:cNvPr id="25" name="New shape"/>
          <p:cNvSpPr/>
          <p:nvPr/>
        </p:nvSpPr>
        <p:spPr>
          <a:xfrm>
            <a:off x="8953500" y="3683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30</a:t>
            </a:r>
          </a:p>
        </p:txBody>
      </p:sp>
      <p:sp>
        <p:nvSpPr>
          <p:cNvPr id="26" name="New shape"/>
          <p:cNvSpPr/>
          <p:nvPr/>
        </p:nvSpPr>
        <p:spPr>
          <a:xfrm>
            <a:off x="381000" y="3937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1"/>
              </a:rPr>
              <a:t>Zufriedenheit von Studenten mit Einzelaspekten ihrer Wohnsituation</a:t>
            </a:r>
          </a:p>
        </p:txBody>
      </p:sp>
      <p:sp>
        <p:nvSpPr>
          <p:cNvPr id="27" name="New shape"/>
          <p:cNvSpPr/>
          <p:nvPr/>
        </p:nvSpPr>
        <p:spPr>
          <a:xfrm>
            <a:off x="8953500" y="3937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31</a:t>
            </a:r>
          </a:p>
        </p:txBody>
      </p:sp>
      <p:sp>
        <p:nvSpPr>
          <p:cNvPr id="28" name="New shape"/>
          <p:cNvSpPr/>
          <p:nvPr/>
        </p:nvSpPr>
        <p:spPr>
          <a:xfrm>
            <a:off x="254000" y="4318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Berufseinstieg</a:t>
            </a:r>
          </a:p>
        </p:txBody>
      </p:sp>
      <p:sp>
        <p:nvSpPr>
          <p:cNvPr id="29" name="New shape"/>
          <p:cNvSpPr/>
          <p:nvPr/>
        </p:nvSpPr>
        <p:spPr>
          <a:xfrm>
            <a:off x="381000" y="4572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2"/>
              </a:rPr>
              <a:t>Hochschulabsolventen - Einstiegsgehälter nach Branchen</a:t>
            </a:r>
          </a:p>
        </p:txBody>
      </p:sp>
      <p:sp>
        <p:nvSpPr>
          <p:cNvPr id="30" name="New shape"/>
          <p:cNvSpPr/>
          <p:nvPr/>
        </p:nvSpPr>
        <p:spPr>
          <a:xfrm>
            <a:off x="8953500" y="4572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33</a:t>
            </a:r>
          </a:p>
        </p:txBody>
      </p:sp>
      <p:sp>
        <p:nvSpPr>
          <p:cNvPr id="31" name="New shape"/>
          <p:cNvSpPr/>
          <p:nvPr/>
        </p:nvSpPr>
        <p:spPr>
          <a:xfrm>
            <a:off x="381000" y="4826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3"/>
              </a:rPr>
              <a:t>Hochschulabsolventen - Einstiegsgehälter nach Studienrichtung 2014</a:t>
            </a:r>
          </a:p>
        </p:txBody>
      </p:sp>
      <p:sp>
        <p:nvSpPr>
          <p:cNvPr id="32" name="New shape"/>
          <p:cNvSpPr/>
          <p:nvPr/>
        </p:nvSpPr>
        <p:spPr>
          <a:xfrm>
            <a:off x="8953500" y="4826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34</a:t>
            </a:r>
          </a:p>
        </p:txBody>
      </p:sp>
      <p:sp>
        <p:nvSpPr>
          <p:cNvPr id="33" name="New shape"/>
          <p:cNvSpPr/>
          <p:nvPr/>
        </p:nvSpPr>
        <p:spPr>
          <a:xfrm>
            <a:off x="381000" y="5080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4"/>
              </a:rPr>
              <a:t>Beliebteste Arbeitgeber für Wirtschaftswissenschaftler in Deutschland 2014</a:t>
            </a:r>
          </a:p>
        </p:txBody>
      </p:sp>
      <p:sp>
        <p:nvSpPr>
          <p:cNvPr id="34" name="New shape"/>
          <p:cNvSpPr/>
          <p:nvPr/>
        </p:nvSpPr>
        <p:spPr>
          <a:xfrm>
            <a:off x="8953500" y="5080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35</a:t>
            </a:r>
          </a:p>
        </p:txBody>
      </p:sp>
      <p:sp>
        <p:nvSpPr>
          <p:cNvPr id="35" name="New shape"/>
          <p:cNvSpPr/>
          <p:nvPr/>
        </p:nvSpPr>
        <p:spPr>
          <a:xfrm>
            <a:off x="381000" y="533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5"/>
              </a:rPr>
              <a:t>Beliebteste Arbeitgeber für Ingenieure in Deutschland 2014</a:t>
            </a:r>
          </a:p>
        </p:txBody>
      </p:sp>
      <p:sp>
        <p:nvSpPr>
          <p:cNvPr id="36" name="New shape"/>
          <p:cNvSpPr/>
          <p:nvPr/>
        </p:nvSpPr>
        <p:spPr>
          <a:xfrm>
            <a:off x="8953500" y="533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36</a:t>
            </a:r>
          </a:p>
        </p:txBody>
      </p:sp>
      <p:sp>
        <p:nvSpPr>
          <p:cNvPr id="37" name="New shape"/>
          <p:cNvSpPr/>
          <p:nvPr/>
        </p:nvSpPr>
        <p:spPr>
          <a:xfrm>
            <a:off x="381000" y="5588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16"/>
              </a:rPr>
              <a:t>Umfrage zum Interesse an der Arbeit im Ausland nach Studienabschluss</a:t>
            </a:r>
          </a:p>
        </p:txBody>
      </p:sp>
      <p:sp>
        <p:nvSpPr>
          <p:cNvPr id="38" name="New shape"/>
          <p:cNvSpPr/>
          <p:nvPr/>
        </p:nvSpPr>
        <p:spPr>
          <a:xfrm>
            <a:off x="8953500" y="5588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Studentisches Leben</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Wohnsituation der Studenten</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Wohnsituation der Studenten in den Jahren 2008 und 2009</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30</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7895" r:id="rId4" spid="_x0000_s1059">
                  <p:embed/>
                </p:oleObj>
              </mc:Choice>
              <mc:Fallback>
                <p:oleObj name="OleObject" progId="Excel.Sheet.37895" r:id="rId4" spid="_x0000_s1059">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37895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univativ, unicensus09, Seite 22</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65</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Studentisches Leben</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Zufriedenheit von Studenten mit Einzelaspekten ihrer Wohnsituation</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Anteil der Studenten, der mit den folgenden Einzelaspekten der Wohnsituation sehr zufrieden oder zufrieden ist</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31</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75392" r:id="rId4" spid="_x0000_s1060">
                  <p:embed/>
                </p:oleObj>
              </mc:Choice>
              <mc:Fallback>
                <p:oleObj name="OleObject" progId="Excel.Sheet.75392" r:id="rId4" spid="_x0000_s1060">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75392</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Deutsches Studentenwerk, Wohnen im Studium, Seite 16</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66</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Laut Quelle konnten die Befragten auf einer Skala von 1 "sehr unzufrieden" bis 5 "sehr zufrieden" antworten. In der Statistik sind die Antwortoption "sehr zufrieden" und "zufrieden" zusammengefasst.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32</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Hochschulabsolventen - Einstiegsgehälter nach Branchen</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Ranking der durchschnittlichen Einstiegsgehälter* von Hochschulabsolventen im ersten Berufsjahr nach Branchen im Jahr 2011</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33</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65487" r:id="rId4" spid="_x0000_s1061">
                  <p:embed/>
                </p:oleObj>
              </mc:Choice>
              <mc:Fallback>
                <p:oleObj name="OleObject" progId="Excel.Sheet.165487" r:id="rId4" spid="_x0000_s1061">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165487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alma mater, Frankfurter Allgemeine Zeitung, Nr. 118, 21./22.05.2011, Seite C4</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67</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Einschließlich aller Zusatzzahlungen. Abgebildet wird der Median-Wert, d.h. 50 Prozent verdienen mehr, 50 Prozent weniger.Für die Studie wurden 902 Unternehmen befragt, die 4.700 Gehaltsangaben machten.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Hochschulabsolventen - Einstiegsgehälter nach Studienrichtung 2014</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Durchschnittliches Bruttoeinstiegsgehalt* für Hochschulabsolventen nach Studienrichtung in Deutschland im Jahr 2014</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34</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3075" r:id="rId4" spid="_x0000_s1062">
                  <p:embed/>
                </p:oleObj>
              </mc:Choice>
              <mc:Fallback>
                <p:oleObj name="OleObject" progId="Excel.Sheet.183075" r:id="rId4" spid="_x0000_s1062">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183075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HIS, IG Metall, WirtschaftsWoche, PersonalMarkt, gehaltsreporter.de, gehaltsreporter.de</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68</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Bei dem durchschnittlichen Einstiegsgehalt handelt es sich um den Median, d.h. 50 Prozent liegen darüber, 50 Prozent darunter.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Beliebteste Arbeitgeber für Wirtschaftswissenschaftler in Deutschland 2014</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Top-100 der beliebtesten Arbeitgeber für Wirtschaftswissenschaftler in Deutschland 2013/2014</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35</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88764" r:id="rId4" spid="_x0000_s1063">
                  <p:embed/>
                </p:oleObj>
              </mc:Choice>
              <mc:Fallback>
                <p:oleObj name="OleObject" progId="Excel.Sheet.188764" r:id="rId4" spid="_x0000_s1063">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188764</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trendence Institut, Trendence Graduate Barometer 2014, Business-Edition</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69</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Laut Quelle wurde die Befragung "trendence Graduate Barometer" (ehemals "Absolventenbarometer") jährlich seit 1999 durch das trendence Institut durchgeführt. 2014 haben sich rund 35.000 Studierende am trendence Graduate Barometer beteiligt. Sie haben im Rahmen der anonymen Untersuchung über ihre Zie... weiter im Quellenverzeichnis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Beliebteste Arbeitgeber für Ingenieure in Deutschland 2014</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Top-100 der beliebtesten Arbeitgeber für Ingenieure in Deutschland 2013/2014</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36</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59790" r:id="rId4" spid="_x0000_s1064">
                  <p:embed/>
                </p:oleObj>
              </mc:Choice>
              <mc:Fallback>
                <p:oleObj name="OleObject" progId="Excel.Sheet.159790" r:id="rId4" spid="_x0000_s1064">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159790</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trendence Institut, Trendence Graduate Barometer 2014, Engineering-Edition</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70</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Laut Quelle wurde die Befragung "trendence Graduate Barometer" (ehemals "Absolventenbarometer") jährlich seit 1999 durch das trendence Institut durchgeführt. 2014 haben sich rund 35.000 Studierende am trendence Graduate Barometer beteiligt. Sie haben im Rahmen der anonymen Untersuchung über ihre Zie... weiter im Quellenverzeichnis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zum Interesse an der Arbeit im Ausland nach Studienabschluss</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Haben Sie vor, nach dem Studium im Ausland zu arbeiten?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37</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90660" r:id="rId4" spid="_x0000_s1065">
                  <p:embed/>
                </p:oleObj>
              </mc:Choice>
              <mc:Fallback>
                <p:oleObj name="OleObject" progId="Excel.Sheet.190660" r:id="rId4" spid="_x0000_s1065">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190660</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IfD Allensbach, Reemtsma Begabtenförderungswerk, Studienbedingungen und Chancengerechtigkeit an Deutschlands Hochschulen 2011, Seite 71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71</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Berufseinstieg</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Jobkriterien, die von Studenten als wichtig eingestuft werden</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Anteil der von Studenten als wichtig einstuften Jobkriterien im Jahr 2009 nach Geschlecht</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38</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37874" r:id="rId4" spid="_x0000_s1066">
                  <p:embed/>
                </p:oleObj>
              </mc:Choice>
              <mc:Fallback>
                <p:oleObj name="OleObject" progId="Excel.Sheet.37874" r:id="rId4" spid="_x0000_s1066">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37874</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univativ, unicensus09, Seite 18</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72</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39</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54000" y="381000"/>
            <a:ext cx="8915400" cy="381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Inhaltsverzeichnis</a:t>
            </a:r>
          </a:p>
        </p:txBody>
      </p:sp>
      <p:sp>
        <p:nvSpPr>
          <p:cNvPr id="8" name="New shape"/>
          <p:cNvSpPr/>
          <p:nvPr/>
        </p:nvSpPr>
        <p:spPr>
          <a:xfrm>
            <a:off x="381000" y="1524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3"/>
              </a:rPr>
              <a:t>Jobkriterien, die von Studenten als wichtig eingestuft werden</a:t>
            </a:r>
          </a:p>
        </p:txBody>
      </p:sp>
      <p:sp>
        <p:nvSpPr>
          <p:cNvPr id="9" name="New shape"/>
          <p:cNvSpPr/>
          <p:nvPr/>
        </p:nvSpPr>
        <p:spPr>
          <a:xfrm>
            <a:off x="8953500" y="1524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38</a:t>
            </a:r>
          </a:p>
        </p:txBody>
      </p:sp>
      <p:sp>
        <p:nvSpPr>
          <p:cNvPr id="10" name="New shape"/>
          <p:cNvSpPr/>
          <p:nvPr/>
        </p:nvSpPr>
        <p:spPr>
          <a:xfrm>
            <a:off x="254000" y="1905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solidFill>
                  <a:srgbClr val="424242"/>
                </a:solidFill>
                <a:latin typeface="Arial"/>
              </a:rPr>
              <a:t>Kapitel - Vermischtes</a:t>
            </a:r>
          </a:p>
        </p:txBody>
      </p:sp>
      <p:sp>
        <p:nvSpPr>
          <p:cNvPr id="11" name="New shape"/>
          <p:cNvSpPr/>
          <p:nvPr/>
        </p:nvSpPr>
        <p:spPr>
          <a:xfrm>
            <a:off x="381000" y="2159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4"/>
              </a:rPr>
              <a:t>Bildungsherkunft der Studierenden in Deutschland bis 2012</a:t>
            </a:r>
          </a:p>
        </p:txBody>
      </p:sp>
      <p:sp>
        <p:nvSpPr>
          <p:cNvPr id="12" name="New shape"/>
          <p:cNvSpPr/>
          <p:nvPr/>
        </p:nvSpPr>
        <p:spPr>
          <a:xfrm>
            <a:off x="8953500" y="2159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40</a:t>
            </a:r>
          </a:p>
        </p:txBody>
      </p:sp>
      <p:sp>
        <p:nvSpPr>
          <p:cNvPr id="13" name="New shape"/>
          <p:cNvSpPr/>
          <p:nvPr/>
        </p:nvSpPr>
        <p:spPr>
          <a:xfrm>
            <a:off x="381000" y="2413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5"/>
              </a:rPr>
              <a:t>Umfrage zu den Studienbedingungen in Deutschland</a:t>
            </a:r>
          </a:p>
        </p:txBody>
      </p:sp>
      <p:sp>
        <p:nvSpPr>
          <p:cNvPr id="14" name="New shape"/>
          <p:cNvSpPr/>
          <p:nvPr/>
        </p:nvSpPr>
        <p:spPr>
          <a:xfrm>
            <a:off x="8953500" y="2413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41</a:t>
            </a:r>
          </a:p>
        </p:txBody>
      </p:sp>
      <p:sp>
        <p:nvSpPr>
          <p:cNvPr id="15" name="New shape"/>
          <p:cNvSpPr/>
          <p:nvPr/>
        </p:nvSpPr>
        <p:spPr>
          <a:xfrm>
            <a:off x="381000" y="2667000"/>
            <a:ext cx="89154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dirty="1">
                <a:latin typeface="Arial"/>
                <a:hlinkClick action="ppaction://hlinksldjump" r:id="rId6"/>
              </a:rPr>
              <a:t>Akzeptanz von Studiengebühren bei Studierenden </a:t>
            </a:r>
          </a:p>
        </p:txBody>
      </p:sp>
      <p:sp>
        <p:nvSpPr>
          <p:cNvPr id="16" name="New shape"/>
          <p:cNvSpPr/>
          <p:nvPr/>
        </p:nvSpPr>
        <p:spPr>
          <a:xfrm>
            <a:off x="8953500" y="2667000"/>
            <a:ext cx="635000" cy="381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1200" dirty="1">
                <a:solidFill>
                  <a:srgbClr val="424242"/>
                </a:solidFill>
                <a:latin typeface="Arial"/>
              </a:rPr>
              <a:t>42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Vermischtes</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Bildungsherkunft der Studierenden in Deutschland bis 2012</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Soziale Zusammensetzung der Studierenden in Deutschland nach Bildungsherkunft von 1985 bis 2012</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40</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55540" r:id="rId4" spid="_x0000_s1067">
                  <p:embed/>
                </p:oleObj>
              </mc:Choice>
              <mc:Fallback>
                <p:oleObj name="OleObject" progId="Excel.Sheet.155540" r:id="rId4" spid="_x0000_s1067">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155540</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HIS, Deutsches Studentenwerk, Die wirtschaftliche und soziale Lage der Studierenden in Deutschland 2012, Seite 89</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73</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Im Rahmen der 20. Sozialerhebung wurden 15.128 Studierende an 227 Hochschulen befragt. Die Quelle macht keine Angaben zur Befragtenzahl in der Jahren 1982 bis 2009. Ab 1991 einschließlich neue Länder und ab 2006 einschließlich Bildungsinländer/innen. Rundungsdifferenzen möglich.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Vermischtes</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 den Studienbedingungen in Deutschland</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Wie bewerten Sie die Studienbedingungen in Deutschland allgemein und Ihre persönlichen Studienerfahrungen?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41</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90535" r:id="rId4" spid="_x0000_s1068">
                  <p:embed/>
                </p:oleObj>
              </mc:Choice>
              <mc:Fallback>
                <p:oleObj name="OleObject" progId="Excel.Sheet.190535" r:id="rId4" spid="_x0000_s1068">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190535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IfD Allensbach, Reemtsma Begabtenförderungswerk, Studienbedingungen und Chancengerechtigkeit an Deutschlands Hochschulen 2011, Seite 11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74</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Die Quelle macht keine genauen Angaben zur Fragestellung. Die hier gewählte Formulierung kann daher gegenüber der Befragung leicht abweichen.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Vermischtes</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Akzeptanz von Studiengebühren bei Studierenden </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Wie stehen Sie generell zur Erhebung von Studiengebühren?</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42</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57595" r:id="rId4" spid="_x0000_s1069">
                  <p:embed/>
                </p:oleObj>
              </mc:Choice>
              <mc:Fallback>
                <p:oleObj name="OleObject" progId="Excel.Sheet.157595" r:id="rId4" spid="_x0000_s1069">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157595</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Uni Hohenheim, Gebührenkompass 2011</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75</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43</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44</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Anzahl der Studenten an deutschen Hochschulen bis 2012/13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Wintersemester 2002/2003 bis 2012/2013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Studierende an Hochschulen Wintersemester 2012/2013, Seite 13</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http://de.statista.com/statistik/daten/studie/221/umfrage/anzahl-der-studenten-an-deutschen-hochschulen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6</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45</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Studierende in Deutschland nach Hochschulart 2013/2014</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2013/2014</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Vorläufige Ergebnisse</a:t>
            </a: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destatis.de</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2014</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http://de.statista.com/statistik/daten/studie/1264/umfrage/anzahl-der-studenten-nach-hochschulart</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7</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46</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Studienfächer mit den meisten Studierenden 2012/2013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Wintersemester 2012/2013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Studierende an Hochschulen Wintersemester 2012/2013, Seite 36</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http://de.statista.com/statistik/daten/studie/2140/umfrage/anzahl-der-deutschen-studenten-nach-studienfach</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8</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47</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 in Deutschland bis 2013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1995 bis 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destatis.de</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November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Die Angabe für das Studienjahr 2013 ist vorläufig. Die Angaben für die Studienjahre bis 2011 wurden der Publikation "Studierende an Hochschulen Wintersemester 2012/2013" (Seite 14) entnommen.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http://de.statista.com/statistik/daten/studie/4907/umfrage/studienanfaenger-in-deutschland-seit-1995</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9</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48</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 in Deutschland nach Fächergruppen 2012/2013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2012/2013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Studierende an Hochschulen Wintersemester 2012/2013, Seite 14</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http://de.statista.com/statistik/daten/studie/3247/umfrage/anzahl-der-studienanfaenger-nach-faechergruppen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10</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49</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Studienanfängerquote in Deutschland bis 2013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2000 bis 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Bildung und Kultur - Schnellmeldungsergebnisse der Hochschulstatistik - WS 2013/2014, Seite 11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November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Vorläufiges Ergebnis. </a:t>
            </a:r>
          </a:p>
          <a:p>
            <a:pPr algn="l"/>
            <a:r>
              <a:rPr sz="800" dirty="1">
                <a:solidFill>
                  <a:srgbClr val="424242"/>
                </a:solidFill>
                <a:latin typeface="Arial"/>
              </a:rPr>
              <a:t>** Die Studienanfängerquote zeigt laut Quelle den Anteil der Studienanfänger an der Bevölkerung des entsprechenden Geburtsjahres. Dabei werden Quoten für einzelne Geburtsjahrgänge berechnet und anschließend aufsummiert (sog. "Quotensummenverfahren"). Bevölkerung auf Basis früherer Zählungen, Zensus 2011 nicht berücksichtigt. Die Zahl der Studienanfänger ergibt sich durch Addition der Anfänger des ganzen Studienjahres, bestehend aus Sommer- und dem darauf folgenden Wintersemester.</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http://de.statista.com/statistik/daten/studie/72005/umfrage/entwicklung-der-studienanfaengerquote</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11</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54000" y="381000"/>
            <a:ext cx="7924800" cy="635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800" b="1" dirty="1">
                <a:solidFill>
                  <a:srgbClr val="424242"/>
                </a:solidFill>
                <a:latin typeface="Arial"/>
              </a:rPr>
              <a:t>Kapitel</a:t>
            </a:r>
          </a:p>
        </p:txBody>
      </p:sp>
      <p:sp>
        <p:nvSpPr>
          <p:cNvPr id="3" name="New shape"/>
          <p:cNvSpPr/>
          <p:nvPr/>
        </p:nvSpPr>
        <p:spPr>
          <a:xfrm>
            <a:off x="381000" y="1016000"/>
            <a:ext cx="7924800" cy="4445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FFFFFF"/>
                </a:solidFill>
                <a:latin typeface="Arial"/>
              </a:rPr>
              <a:t>Überblick</a:t>
            </a:r>
          </a:p>
        </p:txBody>
      </p:sp>
      <p:sp>
        <p:nvSpPr>
          <p:cNvPr id="4" name="New shape"/>
          <p:cNvSpPr/>
          <p:nvPr/>
        </p:nvSpPr>
        <p:spPr>
          <a:xfrm>
            <a:off x="381000" y="165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Auslandsstudium</a:t>
            </a:r>
          </a:p>
        </p:txBody>
      </p:sp>
      <p:sp>
        <p:nvSpPr>
          <p:cNvPr id="5" name="New shape"/>
          <p:cNvSpPr/>
          <p:nvPr/>
        </p:nvSpPr>
        <p:spPr>
          <a:xfrm>
            <a:off x="381000" y="228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Studienfinanzierung</a:t>
            </a:r>
          </a:p>
        </p:txBody>
      </p:sp>
      <p:sp>
        <p:nvSpPr>
          <p:cNvPr id="6" name="New shape"/>
          <p:cNvSpPr/>
          <p:nvPr/>
        </p:nvSpPr>
        <p:spPr>
          <a:xfrm>
            <a:off x="381000" y="292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Studentisches Leben</a:t>
            </a:r>
          </a:p>
        </p:txBody>
      </p:sp>
      <p:sp>
        <p:nvSpPr>
          <p:cNvPr id="7" name="New shape"/>
          <p:cNvSpPr/>
          <p:nvPr/>
        </p:nvSpPr>
        <p:spPr>
          <a:xfrm>
            <a:off x="381000" y="355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Berufseinstieg</a:t>
            </a:r>
          </a:p>
        </p:txBody>
      </p:sp>
      <p:sp>
        <p:nvSpPr>
          <p:cNvPr id="8" name="New shape"/>
          <p:cNvSpPr/>
          <p:nvPr/>
        </p:nvSpPr>
        <p:spPr>
          <a:xfrm>
            <a:off x="381000" y="4191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Vermischtes</a:t>
            </a:r>
          </a:p>
        </p:txBody>
      </p:sp>
      <p:sp>
        <p:nvSpPr>
          <p:cNvPr id="9" name="New shape"/>
          <p:cNvSpPr/>
          <p:nvPr/>
        </p:nvSpPr>
        <p:spPr>
          <a:xfrm>
            <a:off x="381000" y="4826000"/>
            <a:ext cx="7924800" cy="4445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Quellennachweise</a:t>
            </a:r>
          </a:p>
        </p:txBody>
      </p:sp>
      <p:sp>
        <p:nvSpPr>
          <p:cNvPr id="10"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12"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3"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a:t>
            </a:r>
          </a:p>
        </p:txBody>
      </p:sp>
      <p:sp>
        <p:nvSpPr>
          <p:cNvPr id="14"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50</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Studienanfängerquote an Hochschulen und Fachhochschulen bis 2011</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OECD-Mitgliedsstaaten</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2000 bis 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OECD</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OECD-Mitgliedsstaaten</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OECD</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Education at a Glance 2013, Seite 301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 Angaben für die Jahre von 2001 bis 2004 sowie 2006 und 2007 wurden früheren Ausgaben der Publikation "Bildung auf einen Blick" (englisch: Education at a glance) entnommen.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http://de.statista.com/statistik/daten/studie/1839/umfrage/studienanfaenger-an-hochschulen-und-fachhochschulen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12</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51</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Studienabschlüsse: Bestandene Prüfungen an Hochschulen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1993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Bildung und Kultur - Prüfungen an Hochschulen 2012, Seite 10</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http://de.statista.com/statistik/daten/studie/39312/umfrage/studienabschluesse-in-deutschland-seit-1993</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13</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52</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Erfolgsquote von Studierenden in Deutschland nach Fächergruppen 2010</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2010</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Hochschulen auf einen Blick 2012, Seite 18</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Mai 2012</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Erfolgsquote 2010 für den Jahrgang 2002 (Studienbeginn im Jahr 2002).</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http://de.statista.com/statistik/daten/studie/157345/umfrage/erfolgsquote-von-studenten-nach-faechergruppen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14</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53</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Durchschnittliche Studiendauer in Deutschland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2003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Bildung und Kultur - Prüfungen an Hochschulen 2012, Seite 172</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Gesamtstudienzeit von Erstabsolventen (alle Abschlüsse) mit Abschluss im jeweils angegebenen Jahr. Die Angaben für die Jahre bis 2011 wurden früheren Ausgaben der Publikation "Bildung und Kultur - Prüfungen an Hochschulen" entnommen.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http://de.statista.com/statistik/daten/studie/189155/umfrage/durchschnittliche-studiendauer-in-deutschland</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15</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54</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Durchschnittsalter von Hochschulabsolventen in Deutschland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2003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Bildung und Kultur - Prüfungen an Hochschulen 2012, Seite 172</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Durchschnittsalter von Erstabsolventen (alle Abschlüsse) mit Abschluss im jeweils angegebenen Jahr.Die Angaben für die Jahre bis 2011 wurden früheren Ausgaben der Publikation "Bildung und Kultur - Prüfungen an Hochschulen" entnommen.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http://de.statista.com/statistik/daten/studie/189237/umfrage/durchschnittsalter-von-hochschulabsolventen-in-deutschland</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16</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55</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Deutsche Studierende im Ausland bis 2011</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2001 bis 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Deutsche Studierende im Ausland 2001-2011, Seite 29</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November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 Angaben sind laut Quelle aufgrund z.T. nur schwer zugänglichen oder fehlenden Zahlenmaterialien und aufgrund des teilweise unklaren methodischen Vorgehens der einzelnen Länder hochgerechnet.</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http://de.statista.com/statistik/daten/studie/167053/umfrage/deutsche-studierende-im-ausland</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18</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56</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Deutsche Studierende im Ausland nach Studienland 2011</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Weltweit</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Weltweit</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Deutsche Studierende im Ausland 2001-2011, Seite 29</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November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Schätzung.</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http://de.statista.com/statistik/daten/studie/167055/umfrage/deutsche-studierende-im-ausland-nach-studienland</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19</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57</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ERASMUS-Studenten aus Deutschland bis 2013</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1987 bis 2013</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DAAD</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DAAD</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Erasmus-Jahresbericht 2013, Seite 30</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April 2014</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http://de.statista.com/statistik/daten/studie/36302/umfrage/anzahl-der-erasmus-studenten-seit-1987</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20</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58</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zur Finanzierung des Studiums</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15.02.2011 bis 03.03.2011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IfD Allensbach, Arvato Online Services GmbH</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18-29 Jahre</a:t>
            </a: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Reemtsma Begabtenförderungswerk</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Studienbedingungen und Chancengerechtigkeit an Deutschlands Hochschulen 2011, Seite 61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 Quelle macht keine genauen Angaben zur Fragestellung. Die hier gewählte Formulierung kann daher gegenüber der Befragung leicht abweichen.Mehrfachnennungen waren möglich.</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http://de.statista.com/statistik/daten/studie/155267/umfrage/finanzierung-des-studiums</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22</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59</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Verteilung der Studenten nach monatlichen Einnahmen in Deutschland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Sommersemester 2009 und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HIS Hochschul-Informations-System</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Deutsche und Bildungsinländer(innen) ohne Studierende, die an einer Universität</a:t>
            </a: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Bundesministerium für Bildung und Forschung</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Die wirtschaftliche und soziale Lage der Studierenden in Deutschland 2012, Seite 202</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Befragte Studenten:Sommersemester 2009: 16.370 Studierende Sommersemester 2012: 15.128 StudierendeLaut Quelle sind Rundungsdifferenzen möglich.Mit der Sozialerhebung wird ermittelt, wie hoch die Einnahmen ausfallen, mit denen Studierende, die sich im Erststudium befinden, außerhalb des Elternhauses wohnen und ledig sind (Haushaltstyp "Normalstudent"; 65 Prozent aller Studierenden), ihre Lebenshaltungskosten bestreiten. Der sich aus einer erheblichen Bandbreite individueller Einnahmenhöhen ergebende Mittelwert der monatlichen Einnahmen kann näherungsweise als der Betrag angesehen werden, mit dem den Studierenden eine angemessene Lebensführung ermöglicht wird.</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http://de.statista.com/statistik/daten/studie/3347/umfrage/einnahmen-von-studenten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23</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Anzahl der Studenten an deutschen Hochschulen bis 2012/13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Studierenden an Hochschulen in Deutschland vom Wintersemester 2002/2003 bis 2012/2013</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221" r:id="rId4" spid="_x0000_s1038">
                  <p:embed/>
                </p:oleObj>
              </mc:Choice>
              <mc:Fallback>
                <p:oleObj name="OleObject" progId="Excel.Sheet.221" r:id="rId4" spid="_x0000_s1038">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221</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Studierende an Hochschulen Wintersemester 2012/2013, Seite 13</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44</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60</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Studenten mit Nebenjobs im Semester und in den Ferien nach Arbeitszeit</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08.06.2009 bis 26.06.2009</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unicensus09, Seite 15</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2009</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http://de.statista.com/statistik/daten/studie/37865/umfrage/studenten-mit-nebenjobs-im-semester-und-in-den-ferien-in-2009-nach-jeweiliger-arbeitszeit</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24</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61</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BAföG beziehende Studierende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1991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genesis.destatis.de</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Juli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Diese Statistik kann unter dem im Herkunftsverweis angegebenen Link bei der Genesis-Online Datenbank des Statistischen Bundesamtes aufgerufen werden. Geben Sie hierzu in der Suche den Code "21411-0001" ein.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http://de.statista.com/statistik/daten/studie/219/umfrage/anzahl-der-bafoeg-gefoerderten-studenten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25</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62</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Durchschnittlicher monatlicher BAföG-Förderbetrag pro Student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1991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Statistisches Bundesamt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genesis.destatis.de</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Juli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Diese Statistik kann unter dem im Herkunftsverweis angegebenen Link bei der Genesis-Online Datenbank des Statistischen Bundesamtes aufgerufen werden. Geben Sie hierzu in der Suche den Code "21411-0001" ein.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http://de.statista.com/statistik/daten/studie/220/umfrage/monatlicher-bafoeg-foerderbetrag-pro-student</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26</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63</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Meinung zu den Chancen auf ein Stipendium</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15.02.2011 bis 03.03.2011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IfD Allensbach, Arvato Online Services GmbH</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18-29 Jahre</a:t>
            </a: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Reemtsma Begabtenförderungswerk</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Studienbedingungen und Chancengerechtigkeit an Deutschlands Hochschulen 2011, Seite 38</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http://de.statista.com/statistik/daten/studie/190586/umfrage/chancen-auf-die-vergabe-eines-stipendiums-fuer-begabte-schueler-und-studenten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27</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64</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Studenten - Wohnheim-Plätze in deutschen Städten</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2010</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Studentenwerke</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Süddeutsche Zeitung</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Süddeutsche Zeitung, Nr. 66, 21.03.2011, Seite 39</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März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Berücksichtigt sind nur Wohnheime der Studentenwerke.</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http://de.statista.com/statistik/daten/studie/182213/umfrage/wohnheim-plaetze-fuer-studenten-in-deutschen-staedten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29</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65</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Wohnsituation der Studenten</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08.06.2009 bis 26.06.2009</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unicensus09, Seite 22</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2009</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http://de.statista.com/statistik/daten/studie/37895/umfrage/wohnsituation-der-studenten-im-jahr-2008-und-2009</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30</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66</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Zufriedenheit von Studenten mit Einzelaspekten ihrer Wohnsituation</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17.03.2009 bis 22.04.2009</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HIS Hochschul-Informations-System-GmbH</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Studierende</a:t>
            </a: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HIS Hochschul-Informations-System-GmbH</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Wohnen im Studium, Seite 16</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November 2009</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Laut Quelle konnten die Befragten auf einer Skala von 1 "sehr unzufrieden" bis 5 "sehr zufrieden" antworten. In der Statistik sind die Antwortoption "sehr zufrieden" und "zufrieden" zusammengefasst.</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http://de.statista.com/statistik/daten/studie/75392/umfrage/zufriedenheit-von-studenten-mit-einzelaspekten-ihrer-wohnsituation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31</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67</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Hochschulabsolventen - Einstiegsgehälter nach Branchen</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Dezember 2010 bis März 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alma mater</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Frankfurter Allgemeine Zeitung</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Frankfurter Allgemeine Zeitung, Nr. 118, 21./22.05.2011, Seite C4</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Mai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Einschließlich aller Zusatzzahlungen. Abgebildet wird der Median-Wert, d.h. 50 Prozent verdienen mehr, 50 Prozent weniger.Für die Studie wurden 902 Unternehmen befragt, die 4.700 Gehaltsangaben machten.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http://de.statista.com/statistik/daten/studie/165487/umfrage/einstiegsgehaelter-von-hochschulabsolventen-nach-branchen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33</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68</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Hochschulabsolventen - Einstiegsgehälter nach Studienrichtung 2014</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2014</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HIS, IG Metall, gehaltsreporter.de, PersonalMarkt, WirtschaftsWoche</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gehaltsreporter.de</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gehaltsreporter.de</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2014</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Bei dem durchschnittlichen Einstiegsgehalt handelt es sich um den Median, d.h. 50 Prozent liegen darüber, 50 Prozent darunter.</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http://de.statista.com/statistik/daten/studie/183075/umfrage/einstiegsgehaelter-fuer-hochschulabsolventen-nach-studienrichtung</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34</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69</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Beliebteste Arbeitgeber für Wirtschaftswissenschaftler in Deutschland 2014</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 bis Januar 2014</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Institut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examensnahe Wirtschaftswissenschaftler</a:t>
            </a: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Institut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Graduate Barometer 2014, Business-Edition</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April 2014</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Laut Quelle wurde die Befragung "trendence Graduate Barometer" (ehemals "Absolventenbarometer") jährlich seit 1999 durch das trendence Institut durchgeführt. 2014 haben sich rund 35.000 Studierende am trendence Graduate Barometer beteiligt. Sie haben im Rahmen der anonymen Untersuchung über ihre Ziele und Wünsche sowie über ihre Erwartungen und Forderungen an Arbeitgeber und viele andere Faktoren der Arbeitgeberwahl Auskunft gegeben.</a:t>
            </a:r>
          </a:p>
          <a:p>
            <a:pPr algn="l"/>
            <a:r>
              <a:rPr sz="800" dirty="1">
                <a:solidFill>
                  <a:srgbClr val="424242"/>
                </a:solidFill>
                <a:latin typeface="Arial"/>
              </a:rPr>
              <a:t>* GIZ steht für GIZ Deutsche Gesellschaft für Internationale Zusammenarbeit.</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http://de.statista.com/statistik/daten/studie/188764/umfrage/beliebteste-arbeitgeber-fuer-wirtschaftswissenschaftler</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35</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Studierende in Deutschland nach Hochschulart 2013/2014</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Studierenden in Deutschland im Wintersemester 2013/2014 nach Hochschulart</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1264" r:id="rId4" spid="_x0000_s1039">
                  <p:embed/>
                </p:oleObj>
              </mc:Choice>
              <mc:Fallback>
                <p:oleObj name="OleObject" progId="Excel.Sheet.1264" r:id="rId4" spid="_x0000_s1039">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1264</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destatis.de</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45</a:t>
            </a:r>
            <a:r>
              <a:rPr sz="800" dirty="1">
                <a:solidFill>
                  <a:srgbClr val="424242"/>
                </a:solidFill>
                <a:latin typeface="Arial"/>
              </a:rPr>
              <a:t> zu finden.</a:t>
            </a:r>
          </a:p>
        </p:txBody>
      </p:sp>
      <p:sp>
        <p:nvSpPr>
          <p:cNvPr id="16"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70</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Beliebteste Arbeitgeber für Ingenieure in Deutschland 2014</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September 2013 bis Januar 2014</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Institut</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examensnahe Ingenieure</a:t>
            </a: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Institut</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Trendence Graduate Barometer 2014, Engineering-Edition</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April 2014</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Laut Quelle wurde die Befragung "trendence Graduate Barometer" (ehemals "Absolventenbarometer") jährlich seit 1999 durch das trendence Institut durchgeführt. 2014 haben sich rund 35.000 Studierende am trendence Graduate Barometer beteiligt. Sie haben im Rahmen der anonymen Untersuchung über ihre Ziele und Wünsche sowie über ihre Erwartungen und Forderungen an Arbeitgeber und viele andere Faktoren der Arbeitgeberwahl Auskunft gegeben.</a:t>
            </a:r>
          </a:p>
          <a:p>
            <a:pPr algn="l"/>
            <a:r>
              <a:rPr sz="800" dirty="1">
                <a:solidFill>
                  <a:srgbClr val="424242"/>
                </a:solidFill>
                <a:latin typeface="Arial"/>
              </a:rPr>
              <a:t>* DLR steht für Deutsches Zentrum für Luft- und Raumfahrt.</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http://de.statista.com/statistik/daten/studie/159790/umfrage/beliebteste-arbeitgeber-fuer-ingenieure</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36</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71</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zum Interesse an der Arbeit im Ausland nach Studienabschluss</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15.02.2011 bis 03.03.2011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IfD Allensbach, Arvato Online Services GmbH</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18-29 Jahre</a:t>
            </a: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Reemtsma Begabtenförderungswerk</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Studienbedingungen und Chancengerechtigkeit an Deutschlands Hochschulen 2011, Seite 71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http://de.statista.com/statistik/daten/studie/190660/umfrage/arbeitsplaene-fuer-das-ausland-nach-beendigung-des-studiums</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37</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72</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Jobkriterien, die von Studenten als wichtig eingestuft werden</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08.06.2009 bis 26.06.2009</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univativ</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unicensus09, Seite 18</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2009</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http://de.statista.com/statistik/daten/studie/37874/umfrage/jobkriterien-die-im-jahr-2009-von-studenten-als-wichtig-eingestuft-werden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38</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73</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Bildungsherkunft der Studierenden in Deutschland bis 2012</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1985 bis 2012</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HIS-Institut für Hochschulforschung</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Bundesministerium für Bildung und Forschung</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Die wirtschaftliche und soziale Lage der Studierenden in Deutschland 2012, Seite 89</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2013</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a:p>
            <a:pPr algn="l"/>
            <a:r>
              <a:rPr sz="800" dirty="1">
                <a:solidFill>
                  <a:srgbClr val="424242"/>
                </a:solidFill>
                <a:latin typeface="Arial"/>
              </a:rPr>
              <a:t>* Im Rahmen der 20. Sozialerhebung wurden 15.128 Studierende an 227 Hochschulen befragt. Die Quelle macht keine Angaben zur Befragtenzahl in der Jahren 1982 bis 2009. Ab 1991 einschließlich neue Länder und ab 2006 einschließlich Bildungsinländer/innen. Rundungsdifferenzen möglich.</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http://de.statista.com/statistik/daten/studie/155540/umfrage/soziale-herkunft-der-studierenden-in-deutschland-seit-1982</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40</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74</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Umfrage zu den Studienbedingungen in Deutschland</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15.02.2011 bis 03.03.2011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IfD Allensbach, Arvato Online Services GmbH</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18-29 Jahre</a:t>
            </a: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Reemtsma Begabtenförderungswerk</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Studienbedingungen und Chancengerechtigkeit an Deutschlands Hochschulen 2011, Seite 11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Die Quelle macht keine genauen Angaben zur Fragestellung. Die hier gewählte Formulierung kann daher gegenüber der Befragung leicht abweichen.</a:t>
            </a: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http://de.statista.com/statistik/daten/studie/190535/umfrage/meinung-zu-den-studienbedingungen-in-deutschland</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41</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New picture"/>
          <p:cNvPicPr/>
          <p:nvPr/>
        </p:nvPicPr>
        <p:blipFill>
          <a:blip r:embed="rId2"/>
          <a:srcRect/>
          <a:stretch>
            <a:fillRect/>
          </a:stretch>
        </p:blipFill>
        <p:spPr>
          <a:xfrm>
            <a:off x="127000" y="6540500"/>
            <a:ext cx="1308100" cy="254000"/>
          </a:xfrm>
          <a:prstGeom prst="rect"/>
          <a:noFill/>
          <a:ln w="0">
            <a:solidFill>
              <a:srgbClr val="FFFFFF">
                <a:alpha val="0"/>
              </a:srgbClr>
            </a:solidFill>
          </a:ln>
        </p:spPr>
      </p:pic>
      <p:sp>
        <p:nvSpPr>
          <p:cNvPr id="4"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5"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75</a:t>
            </a:r>
          </a:p>
        </p:txBody>
      </p:sp>
      <p:sp>
        <p:nvSpPr>
          <p:cNvPr id="6"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sp>
        <p:nvSpPr>
          <p:cNvPr id="7"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Akzeptanz von Studiengebühren bei Studierenden </a:t>
            </a:r>
          </a:p>
        </p:txBody>
      </p:sp>
      <p:sp>
        <p:nvSpPr>
          <p:cNvPr id="8"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9" name="New shape"/>
          <p:cNvSpPr/>
          <p:nvPr/>
        </p:nvSpPr>
        <p:spPr>
          <a:xfrm>
            <a:off x="330200" y="1409700"/>
            <a:ext cx="16002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Merkmal</a:t>
            </a:r>
          </a:p>
        </p:txBody>
      </p:sp>
      <p:sp>
        <p:nvSpPr>
          <p:cNvPr id="10" name="New shape"/>
          <p:cNvSpPr/>
          <p:nvPr/>
        </p:nvSpPr>
        <p:spPr>
          <a:xfrm>
            <a:off x="1917700" y="1409700"/>
            <a:ext cx="7670800" cy="457200"/>
          </a:xfrm>
          <a:prstGeom prst="rect"/>
          <a:solidFill>
            <a:srgbClr val="04283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solidFill>
                  <a:srgbClr val="FFFFFF"/>
                </a:solidFill>
                <a:latin typeface="Arial"/>
              </a:rPr>
              <a:t>Eigenschaft</a:t>
            </a:r>
          </a:p>
        </p:txBody>
      </p:sp>
      <p:sp>
        <p:nvSpPr>
          <p:cNvPr id="11" name="New shape"/>
          <p:cNvSpPr/>
          <p:nvPr/>
        </p:nvSpPr>
        <p:spPr>
          <a:xfrm>
            <a:off x="330200" y="18669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Erhebungszeitraum</a:t>
            </a:r>
          </a:p>
        </p:txBody>
      </p:sp>
      <p:sp>
        <p:nvSpPr>
          <p:cNvPr id="12" name="New shape"/>
          <p:cNvSpPr/>
          <p:nvPr/>
        </p:nvSpPr>
        <p:spPr>
          <a:xfrm>
            <a:off x="330200" y="20828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Erheber</a:t>
            </a:r>
          </a:p>
        </p:txBody>
      </p:sp>
      <p:sp>
        <p:nvSpPr>
          <p:cNvPr id="13" name="New shape"/>
          <p:cNvSpPr/>
          <p:nvPr/>
        </p:nvSpPr>
        <p:spPr>
          <a:xfrm>
            <a:off x="330200" y="22987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Besondere Eigenschaften</a:t>
            </a:r>
          </a:p>
        </p:txBody>
      </p:sp>
      <p:sp>
        <p:nvSpPr>
          <p:cNvPr id="14" name="New shape"/>
          <p:cNvSpPr/>
          <p:nvPr/>
        </p:nvSpPr>
        <p:spPr>
          <a:xfrm>
            <a:off x="330200" y="25146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Region</a:t>
            </a:r>
          </a:p>
        </p:txBody>
      </p:sp>
      <p:sp>
        <p:nvSpPr>
          <p:cNvPr id="15" name="New shape"/>
          <p:cNvSpPr/>
          <p:nvPr/>
        </p:nvSpPr>
        <p:spPr>
          <a:xfrm>
            <a:off x="330200" y="27305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Altersgruppe</a:t>
            </a:r>
          </a:p>
        </p:txBody>
      </p:sp>
      <p:sp>
        <p:nvSpPr>
          <p:cNvPr id="16" name="New shape"/>
          <p:cNvSpPr/>
          <p:nvPr/>
        </p:nvSpPr>
        <p:spPr>
          <a:xfrm>
            <a:off x="330200" y="29464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 durch</a:t>
            </a:r>
          </a:p>
        </p:txBody>
      </p:sp>
      <p:sp>
        <p:nvSpPr>
          <p:cNvPr id="17" name="New shape"/>
          <p:cNvSpPr/>
          <p:nvPr/>
        </p:nvSpPr>
        <p:spPr>
          <a:xfrm>
            <a:off x="330200" y="31623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Herkunftsverweis</a:t>
            </a:r>
          </a:p>
        </p:txBody>
      </p:sp>
      <p:sp>
        <p:nvSpPr>
          <p:cNvPr id="18" name="New shape"/>
          <p:cNvSpPr/>
          <p:nvPr/>
        </p:nvSpPr>
        <p:spPr>
          <a:xfrm>
            <a:off x="330200" y="3378200"/>
            <a:ext cx="16002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Veröffentlichungsdatum</a:t>
            </a:r>
          </a:p>
        </p:txBody>
      </p:sp>
      <p:sp>
        <p:nvSpPr>
          <p:cNvPr id="19" name="New shape"/>
          <p:cNvSpPr/>
          <p:nvPr/>
        </p:nvSpPr>
        <p:spPr>
          <a:xfrm>
            <a:off x="330200" y="3594100"/>
            <a:ext cx="16002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Hinweis</a:t>
            </a:r>
          </a:p>
        </p:txBody>
      </p:sp>
      <p:sp>
        <p:nvSpPr>
          <p:cNvPr id="20" name="New shape"/>
          <p:cNvSpPr/>
          <p:nvPr/>
        </p:nvSpPr>
        <p:spPr>
          <a:xfrm>
            <a:off x="330200" y="5372100"/>
            <a:ext cx="16002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URL auf der Webseite</a:t>
            </a:r>
          </a:p>
        </p:txBody>
      </p:sp>
      <p:sp>
        <p:nvSpPr>
          <p:cNvPr id="21" name="New shape"/>
          <p:cNvSpPr/>
          <p:nvPr/>
        </p:nvSpPr>
        <p:spPr>
          <a:xfrm>
            <a:off x="1917700" y="18669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2011</a:t>
            </a:r>
          </a:p>
        </p:txBody>
      </p:sp>
      <p:sp>
        <p:nvSpPr>
          <p:cNvPr id="22" name="New shape"/>
          <p:cNvSpPr/>
          <p:nvPr/>
        </p:nvSpPr>
        <p:spPr>
          <a:xfrm>
            <a:off x="1917700" y="20828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Universität Hohenheim</a:t>
            </a:r>
          </a:p>
        </p:txBody>
      </p:sp>
      <p:sp>
        <p:nvSpPr>
          <p:cNvPr id="23" name="New shape"/>
          <p:cNvSpPr/>
          <p:nvPr/>
        </p:nvSpPr>
        <p:spPr>
          <a:xfrm>
            <a:off x="1917700" y="22987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4" name="New shape"/>
          <p:cNvSpPr/>
          <p:nvPr/>
        </p:nvSpPr>
        <p:spPr>
          <a:xfrm>
            <a:off x="1917700" y="25146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Deutschland</a:t>
            </a:r>
          </a:p>
        </p:txBody>
      </p:sp>
      <p:sp>
        <p:nvSpPr>
          <p:cNvPr id="25" name="New shape"/>
          <p:cNvSpPr/>
          <p:nvPr/>
        </p:nvSpPr>
        <p:spPr>
          <a:xfrm>
            <a:off x="1917700" y="27305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a:solidFill>
                <a:srgbClr val="424242"/>
              </a:solidFill>
              <a:latin typeface="Arial"/>
            </a:endParaRPr>
          </a:p>
        </p:txBody>
      </p:sp>
      <p:sp>
        <p:nvSpPr>
          <p:cNvPr id="26" name="New shape"/>
          <p:cNvSpPr/>
          <p:nvPr/>
        </p:nvSpPr>
        <p:spPr>
          <a:xfrm>
            <a:off x="1917700" y="29464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Universität Hohenheim</a:t>
            </a:r>
          </a:p>
        </p:txBody>
      </p:sp>
      <p:sp>
        <p:nvSpPr>
          <p:cNvPr id="27" name="New shape"/>
          <p:cNvSpPr/>
          <p:nvPr/>
        </p:nvSpPr>
        <p:spPr>
          <a:xfrm>
            <a:off x="1917700" y="31623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Gebührenkompass 2011</a:t>
            </a:r>
          </a:p>
        </p:txBody>
      </p:sp>
      <p:sp>
        <p:nvSpPr>
          <p:cNvPr id="28" name="New shape"/>
          <p:cNvSpPr/>
          <p:nvPr/>
        </p:nvSpPr>
        <p:spPr>
          <a:xfrm>
            <a:off x="1917700" y="3378200"/>
            <a:ext cx="7670800" cy="2159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Juni 2011</a:t>
            </a:r>
          </a:p>
        </p:txBody>
      </p:sp>
      <p:sp>
        <p:nvSpPr>
          <p:cNvPr id="29" name="New shape"/>
          <p:cNvSpPr/>
          <p:nvPr/>
        </p:nvSpPr>
        <p:spPr>
          <a:xfrm>
            <a:off x="1917700" y="3594100"/>
            <a:ext cx="7670800" cy="17780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sz="800">
              <a:solidFill>
                <a:srgbClr val="424242"/>
              </a:solidFill>
              <a:latin typeface="Arial"/>
            </a:endParaRPr>
          </a:p>
        </p:txBody>
      </p:sp>
      <p:sp>
        <p:nvSpPr>
          <p:cNvPr id="30" name="New shape"/>
          <p:cNvSpPr/>
          <p:nvPr/>
        </p:nvSpPr>
        <p:spPr>
          <a:xfrm>
            <a:off x="1917700" y="5372100"/>
            <a:ext cx="7670800" cy="406400"/>
          </a:xfrm>
          <a:prstGeom prst="rect"/>
          <a:solidFill>
            <a:srgbClr val="FFFFFF"/>
          </a:solidFill>
          <a:ln w="12700"/>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r:id="rId3"/>
              </a:rPr>
              <a:t>http://de.statista.com/statistik/daten/studie/157595/umfrage/akzeptanz-von-studiengebuehren-bei-studenten</a:t>
            </a:r>
          </a:p>
        </p:txBody>
      </p:sp>
      <p:sp>
        <p:nvSpPr>
          <p:cNvPr id="31" name="New shape"/>
          <p:cNvSpPr/>
          <p:nvPr/>
        </p:nvSpPr>
        <p:spPr>
          <a:xfrm>
            <a:off x="241300" y="6146800"/>
            <a:ext cx="3429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Zurück zur Statistik auf Seite </a:t>
            </a:r>
            <a:r>
              <a:rPr sz="800" dirty="1">
                <a:solidFill>
                  <a:srgbClr val="424242"/>
                </a:solidFill>
                <a:latin typeface="Arial"/>
                <a:hlinkClick action="ppaction://hlinksldjump" r:id="rId4"/>
              </a:rPr>
              <a:t>42</a:t>
            </a:r>
            <a:r>
              <a:rPr sz="800" dirty="1">
                <a:solidFill>
                  <a:srgbClr val="424242"/>
                </a:solidFill>
                <a:latin typeface="Arial"/>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Studienfächer mit den meisten Studierenden 2012/2013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Studierenden an deutschen Hochschulen in den 20 am stärksten besetzten Studienfächern im Wintersemester 2012/2013</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8</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2140" r:id="rId4" spid="_x0000_s1040">
                  <p:embed/>
                </p:oleObj>
              </mc:Choice>
              <mc:Fallback>
                <p:oleObj name="OleObject" progId="Excel.Sheet.2140" r:id="rId4" spid="_x0000_s1040">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2140</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Studierende an Hochschulen Wintersemester 2012/2013, Seite 36</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46</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endParaRPr lang="en-US" sz="800" b="1">
              <a:solidFill>
                <a:srgbClr val="424242"/>
              </a:solidFill>
              <a:latin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New shape"/>
          <p:cNvSpPr/>
          <p:nvPr/>
        </p:nvSpPr>
        <p:spPr>
          <a:xfrm>
            <a:off x="241300" y="101600"/>
            <a:ext cx="4711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latin typeface="Arial"/>
                <a:hlinkClick action="ppaction://hlinksldjump" r:id="rId2"/>
              </a:rPr>
              <a:t>Überblick</a:t>
            </a:r>
          </a:p>
        </p:txBody>
      </p:sp>
      <p:sp>
        <p:nvSpPr>
          <p:cNvPr id="3" name="New shape"/>
          <p:cNvSpPr/>
          <p:nvPr/>
        </p:nvSpPr>
        <p:spPr>
          <a:xfrm>
            <a:off x="228600" y="419100"/>
            <a:ext cx="9283700" cy="3556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600" b="1" dirty="1">
                <a:solidFill>
                  <a:srgbClr val="424242"/>
                </a:solidFill>
                <a:latin typeface="Arial"/>
              </a:rPr>
              <a:t>Studienanfänger in Deutschland bis 2013</a:t>
            </a:r>
          </a:p>
        </p:txBody>
      </p:sp>
      <p:sp>
        <p:nvSpPr>
          <p:cNvPr id="4" name="New shape"/>
          <p:cNvSpPr/>
          <p:nvPr/>
        </p:nvSpPr>
        <p:spPr>
          <a:xfrm>
            <a:off x="228600" y="673100"/>
            <a:ext cx="9283700" cy="2159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200" b="1" dirty="1">
                <a:solidFill>
                  <a:srgbClr val="424242"/>
                </a:solidFill>
                <a:latin typeface="Arial"/>
              </a:rPr>
              <a:t>Deutschland</a:t>
            </a:r>
          </a:p>
        </p:txBody>
      </p:sp>
      <p:sp>
        <p:nvSpPr>
          <p:cNvPr id="5" name="New shape"/>
          <p:cNvSpPr/>
          <p:nvPr/>
        </p:nvSpPr>
        <p:spPr>
          <a:xfrm>
            <a:off x="330200" y="1409700"/>
            <a:ext cx="9271000" cy="457200"/>
          </a:xfrm>
          <a:prstGeom prst="rect"/>
          <a:solidFill>
            <a:srgbClr val="04283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000" b="1" dirty="1">
                <a:latin typeface="Arial"/>
              </a:rPr>
              <a:t>Anzahl der Studienanfänger/-innen im ersten Hochschulsemester in Deutschland in den Studienjahren von 1995 bis 2013</a:t>
            </a:r>
          </a:p>
        </p:txBody>
      </p:sp>
      <p:sp>
        <p:nvSpPr>
          <p:cNvPr id="6" name="New shape"/>
          <p:cNvSpPr/>
          <p:nvPr/>
        </p:nvSpPr>
        <p:spPr>
          <a:xfrm>
            <a:off x="330200" y="1866900"/>
            <a:ext cx="9271000" cy="3937000"/>
          </a:xfrm>
          <a:prstGeom prst="rect"/>
          <a:solidFill>
            <a:srgbClr val="FFFFFF"/>
          </a:solidFill>
          <a:ln w="12700" cmpd="thickThi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ew shape"/>
          <p:cNvSpPr/>
          <p:nvPr/>
        </p:nvSpPr>
        <p:spPr>
          <a:xfrm>
            <a:off x="0" y="6477000"/>
            <a:ext cx="9906000" cy="381000"/>
          </a:xfrm>
          <a:prstGeom prst="rect"/>
          <a:solidFill>
            <a:srgbClr val="04283F"/>
          </a:solidFill>
          <a:ln w="12700" cmpd="thickThin">
            <a:solidFill>
              <a:srgbClr val="04283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New picture"/>
          <p:cNvPicPr/>
          <p:nvPr/>
        </p:nvPicPr>
        <p:blipFill>
          <a:blip r:embed="rId3"/>
          <a:srcRect/>
          <a:stretch>
            <a:fillRect/>
          </a:stretch>
        </p:blipFill>
        <p:spPr>
          <a:xfrm>
            <a:off x="127000" y="6540500"/>
            <a:ext cx="1308100" cy="254000"/>
          </a:xfrm>
          <a:prstGeom prst="rect"/>
          <a:noFill/>
          <a:ln w="0">
            <a:solidFill>
              <a:srgbClr val="FFFFFF">
                <a:alpha val="0"/>
              </a:srgbClr>
            </a:solidFill>
          </a:ln>
        </p:spPr>
      </p:pic>
      <p:sp>
        <p:nvSpPr>
          <p:cNvPr id="9" name="New shape"/>
          <p:cNvSpPr/>
          <p:nvPr/>
        </p:nvSpPr>
        <p:spPr>
          <a:xfrm>
            <a:off x="1435100" y="67056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FFFFFF"/>
                </a:solidFill>
                <a:latin typeface="Arial"/>
              </a:rPr>
              <a:t>© Statista GmbH</a:t>
            </a:r>
          </a:p>
        </p:txBody>
      </p:sp>
      <p:sp>
        <p:nvSpPr>
          <p:cNvPr id="10" name="New shape"/>
          <p:cNvSpPr/>
          <p:nvPr/>
        </p:nvSpPr>
        <p:spPr>
          <a:xfrm>
            <a:off x="8686800" y="6527800"/>
            <a:ext cx="1016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9</a:t>
            </a:r>
          </a:p>
        </p:txBody>
      </p:sp>
      <p:sp>
        <p:nvSpPr>
          <p:cNvPr id="11" name="New shape"/>
          <p:cNvSpPr/>
          <p:nvPr/>
        </p:nvSpPr>
        <p:spPr>
          <a:xfrm>
            <a:off x="5892800" y="6705600"/>
            <a:ext cx="3810000" cy="1143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solidFill>
                  <a:srgbClr val="FFFFFF"/>
                </a:solidFill>
                <a:latin typeface="Arial"/>
              </a:rPr>
              <a:t>Studenten in Deutschland - Statista-Dossier 2013</a:t>
            </a:r>
          </a:p>
        </p:txBody>
      </p:sp>
      <p:graphicFrame>
        <p:nvGraphicFramePr>
          <p:cNvPr id="12" name="OleObject"/>
          <p:cNvGraphicFramePr>
            <a:graphicFrameLocks noChangeAspect="1"/>
          </p:cNvGraphicFramePr>
          <p:nvPr/>
        </p:nvGraphicFramePr>
        <p:xfrm>
          <a:off x="1003300" y="1892300"/>
          <a:ext cx="7937500" cy="3911600"/>
        </p:xfrm>
        <a:graphic>
          <a:graphicData uri="http://schemas.openxmlformats.org/presentationml/2006/ole">
            <mc:AlternateContent xmlns:mc="http://schemas.openxmlformats.org/markup-compatibility/2006">
              <mc:Choice xmlns:v="urn:schemas-microsoft-com:vml" Requires="v">
                <p:oleObj name="OleObject" progId="Excel.Sheet.4907" r:id="rId4" spid="_x0000_s1041">
                  <p:embed/>
                </p:oleObj>
              </mc:Choice>
              <mc:Fallback>
                <p:oleObj name="OleObject" progId="Excel.Sheet.4907" r:id="rId4" spid="_x0000_s1041">
                  <p:embed/>
                  <p:pic>
                    <p:nvPicPr>
                      <p:cNvPr id="0" name="OLE substitute image"/>
                      <p:cNvPicPr/>
                      <p:nvPr/>
                    </p:nvPicPr>
                    <p:blipFill dpi="0">
                      <a:blip r:embed="rId6"/>
                      <a:srcRect/>
                      <a:stretch>
                        <a:fillRect/>
                      </a:stretch>
                    </p:blipFill>
                    <p:spPr>
                      <a:xfrm>
                        <a:off x="1003300" y="1892300"/>
                        <a:ext cx="7937500" cy="3911600"/>
                      </a:xfrm>
                      <a:prstGeom prst="rect"/>
                    </p:spPr>
                  </p:pic>
                </p:oleObj>
              </mc:Fallback>
            </mc:AlternateContent>
          </a:graphicData>
        </a:graphic>
      </p:graphicFrame>
      <p:sp>
        <p:nvSpPr>
          <p:cNvPr id="13" name="New shape"/>
          <p:cNvSpPr/>
          <p:nvPr/>
        </p:nvSpPr>
        <p:spPr>
          <a:xfrm>
            <a:off x="8902700" y="6261100"/>
            <a:ext cx="8001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r"/>
            <a:r>
              <a:rPr lang="en-US" sz="800" dirty="1">
                <a:latin typeface="Arial"/>
                <a:hlinkClick r:id="rId7"/>
              </a:rPr>
              <a:t>ID 4907</a:t>
            </a:r>
          </a:p>
        </p:txBody>
      </p:sp>
      <p:sp>
        <p:nvSpPr>
          <p:cNvPr id="14" name="New shape"/>
          <p:cNvSpPr/>
          <p:nvPr/>
        </p:nvSpPr>
        <p:spPr>
          <a:xfrm>
            <a:off x="241300" y="6261100"/>
            <a:ext cx="82550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dirty="1">
                <a:solidFill>
                  <a:srgbClr val="424242"/>
                </a:solidFill>
                <a:latin typeface="Arial"/>
              </a:rPr>
              <a:t>Quelle: Statistisches Bundesamt, destatis.de</a:t>
            </a:r>
          </a:p>
        </p:txBody>
      </p:sp>
      <p:sp>
        <p:nvSpPr>
          <p:cNvPr id="15" name="New shape"/>
          <p:cNvSpPr/>
          <p:nvPr/>
        </p:nvSpPr>
        <p:spPr>
          <a:xfrm>
            <a:off x="241300" y="6096000"/>
            <a:ext cx="8013700" cy="127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sz="800" dirty="1">
                <a:solidFill>
                  <a:srgbClr val="424242"/>
                </a:solidFill>
                <a:latin typeface="Arial"/>
              </a:rPr>
              <a:t>Weitere Angaben zu dieser Statistik sind auf Seite </a:t>
            </a:r>
            <a:r>
              <a:rPr sz="800" dirty="1">
                <a:solidFill>
                  <a:srgbClr val="424242"/>
                </a:solidFill>
                <a:latin typeface="Arial"/>
                <a:hlinkClick action="ppaction://hlinksldjump" r:id="rId8"/>
              </a:rPr>
              <a:t>47</a:t>
            </a:r>
            <a:r>
              <a:rPr sz="800" dirty="1">
                <a:solidFill>
                  <a:srgbClr val="424242"/>
                </a:solidFill>
                <a:latin typeface="Arial"/>
              </a:rPr>
              <a:t> zu finden.</a:t>
            </a:r>
          </a:p>
        </p:txBody>
      </p:sp>
      <p:sp>
        <p:nvSpPr>
          <p:cNvPr id="16" name="New shape"/>
          <p:cNvSpPr/>
          <p:nvPr/>
        </p:nvSpPr>
        <p:spPr>
          <a:xfrm>
            <a:off x="2362200" y="1143000"/>
            <a:ext cx="7239000" cy="190500"/>
          </a:xfrm>
          <a:prstGeom prst="rect"/>
          <a:noFill/>
          <a:ln w="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800" dirty="1">
                <a:solidFill>
                  <a:srgbClr val="008000"/>
                </a:solidFill>
                <a:latin typeface="Arial"/>
              </a:rPr>
              <a:t>Diese Statistik kann in PowerPoint nur ausschnittweise gezeigt werden. Die Menge der angezeigten Werte lässt sich in den Diagrammoptionen anpassen.</a:t>
            </a:r>
          </a:p>
        </p:txBody>
      </p:sp>
      <p:sp>
        <p:nvSpPr>
          <p:cNvPr id="17" name="New shape"/>
          <p:cNvSpPr/>
          <p:nvPr/>
        </p:nvSpPr>
        <p:spPr>
          <a:xfrm>
            <a:off x="241300" y="5842000"/>
            <a:ext cx="9359900" cy="254000"/>
          </a:xfrm>
          <a:prstGeom prst="rect"/>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800" b="1" dirty="1">
                <a:solidFill>
                  <a:srgbClr val="424242"/>
                </a:solidFill>
                <a:latin typeface="Arial"/>
              </a:rPr>
              <a:t>* Die Angabe für das Studienjahr 2013 ist vorläufig. Die Angaben für die Studienjahre bis 2011 wurden der Publikation "Studierende an Hochschulen Wintersemester 2012/2013" (Seite 14) entnommen.</a:t>
            </a: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AS_NET" val="4.0.30319.18449"/>
  <p:tag name="AS_OS" val="Microsoft Windows NT 6.2.9200.0"/>
  <p:tag name="AS_RELEASE_DATE" val="2013.12.03"/>
  <p:tag name="AS_TITLE" val="Aspose.Slides for .NET 4.0 Client Profile"/>
  <p:tag name="AS_VERSION" val="8.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1</TotalTime>
  <Application>Aspose.Slides for .NET 8.1.0.0</Application>
  <PresentationFormat>Экран (4:3)</PresentationFormat>
  <Slides>1</Slides>
  <ScaleCrop>false</ScaleCrop>
  <HeadingPairs>
    <vt:vector size="4" baseType="variant">
      <vt:variant>
        <vt:lpstr>Тема</vt:lpstr>
      </vt:variant>
      <vt:variant>
        <vt:i4>1</vt:i4>
      </vt:variant>
      <vt:variant>
        <vt:lpstr>Заголовки слайдов</vt:lpstr>
      </vt:variant>
      <vt:variant>
        <vt:i4>1</vt:i4>
      </vt:variant>
    </vt:vector>
  </HeadingPair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2014-06-13T00:20:19Z</dcterms:created>
  <dcterms:modified xsi:type="dcterms:W3CDTF">2014-06-13T00:20:19Z</dcterms:modified>
</cp:coreProperties>
</file>